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6" r:id="rId3"/>
    <p:sldId id="272" r:id="rId4"/>
    <p:sldId id="267" r:id="rId5"/>
    <p:sldId id="265" r:id="rId6"/>
    <p:sldId id="262" r:id="rId7"/>
    <p:sldId id="279" r:id="rId8"/>
    <p:sldId id="269" r:id="rId9"/>
    <p:sldId id="270" r:id="rId10"/>
    <p:sldId id="264" r:id="rId11"/>
    <p:sldId id="268" r:id="rId12"/>
    <p:sldId id="271" r:id="rId13"/>
    <p:sldId id="278" r:id="rId14"/>
    <p:sldId id="25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33"/>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Μεσαίο στυλ 2 - Έμφαση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Μεσαίο στυλ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Μεσαίο στυλ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Φωτεινό στυλ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Μεσαίο στυλ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Φωτεινό στυλ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Φωτεινό στυλ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Φωτεινό στυλ 3 - Έμφαση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Μεσαίο στυλ 1 - Έμφαση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Φωτεινό στυλ 2 - Έμφαση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Φωτεινό στυλ 1 - Έμφαση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Φωτεινό στυλ 1 - Έμφαση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Φωτεινό στυλ 1 - Έμφαση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Φωτεινό στυλ 1 - Έμφαση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Φωτεινό στυλ 1 - Έμφαση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Φωτεινό στυλ 1 - Έμφαση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Μεσαίο στυλ 2 - Έμφασ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45" autoAdjust="0"/>
    <p:restoredTop sz="94660"/>
  </p:normalViewPr>
  <p:slideViewPr>
    <p:cSldViewPr snapToGrid="0">
      <p:cViewPr varScale="1">
        <p:scale>
          <a:sx n="86" d="100"/>
          <a:sy n="86" d="100"/>
        </p:scale>
        <p:origin x="61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GB" sz="1800" dirty="0"/>
              <a:t>Broken</a:t>
            </a:r>
            <a:r>
              <a:rPr lang="en-GB" sz="1800" baseline="0" dirty="0"/>
              <a:t> Access Control</a:t>
            </a:r>
            <a:endParaRPr lang="el-GR" sz="1800" dirty="0"/>
          </a:p>
        </c:rich>
      </c:tx>
      <c:layout>
        <c:manualLayout>
          <c:xMode val="edge"/>
          <c:yMode val="edge"/>
          <c:x val="0.14427255626905364"/>
          <c:y val="1.4646125955529979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l-GR"/>
        </a:p>
      </c:txPr>
    </c:title>
    <c:autoTitleDeleted val="0"/>
    <c:plotArea>
      <c:layout>
        <c:manualLayout>
          <c:layoutTarget val="inner"/>
          <c:xMode val="edge"/>
          <c:yMode val="edge"/>
          <c:x val="6.0571027399089622E-2"/>
          <c:y val="0.30745908743102912"/>
          <c:w val="0.91116249314800191"/>
          <c:h val="0.27240352729455491"/>
        </c:manualLayout>
      </c:layout>
      <c:lineChart>
        <c:grouping val="standard"/>
        <c:varyColors val="0"/>
        <c:ser>
          <c:idx val="0"/>
          <c:order val="0"/>
          <c:tx>
            <c:strRef>
              <c:f>Φύλλο1!$B$1</c:f>
              <c:strCache>
                <c:ptCount val="1"/>
                <c:pt idx="0">
                  <c:v>top ten possition</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Φύλλο1!$B$2:$B$8</c:f>
              <c:numCache>
                <c:formatCode>General</c:formatCode>
                <c:ptCount val="7"/>
                <c:pt idx="0">
                  <c:v>2</c:v>
                </c:pt>
                <c:pt idx="1">
                  <c:v>2</c:v>
                </c:pt>
                <c:pt idx="2">
                  <c:v>10</c:v>
                </c:pt>
                <c:pt idx="3">
                  <c:v>8</c:v>
                </c:pt>
                <c:pt idx="4">
                  <c:v>7</c:v>
                </c:pt>
                <c:pt idx="5">
                  <c:v>5</c:v>
                </c:pt>
                <c:pt idx="6">
                  <c:v>1</c:v>
                </c:pt>
              </c:numCache>
            </c:numRef>
          </c:val>
          <c:smooth val="0"/>
          <c:extLst>
            <c:ext xmlns:c16="http://schemas.microsoft.com/office/drawing/2014/chart" uri="{C3380CC4-5D6E-409C-BE32-E72D297353CC}">
              <c16:uniqueId val="{00000000-7C25-490A-8CCB-D9AEBD78D053}"/>
            </c:ext>
          </c:extLst>
        </c:ser>
        <c:ser>
          <c:idx val="1"/>
          <c:order val="1"/>
          <c:tx>
            <c:strRef>
              <c:f>Φύλλο1!$C$1</c:f>
              <c:strCache>
                <c:ptCount val="1"/>
                <c:pt idx="0">
                  <c:v>Στήλη1</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Φύλλο1!$C$2:$C$8</c:f>
              <c:numCache>
                <c:formatCode>General</c:formatCode>
                <c:ptCount val="7"/>
                <c:pt idx="3">
                  <c:v>4</c:v>
                </c:pt>
                <c:pt idx="4">
                  <c:v>4</c:v>
                </c:pt>
              </c:numCache>
            </c:numRef>
          </c:val>
          <c:smooth val="0"/>
          <c:extLst>
            <c:ext xmlns:c16="http://schemas.microsoft.com/office/drawing/2014/chart" uri="{C3380CC4-5D6E-409C-BE32-E72D297353CC}">
              <c16:uniqueId val="{00000001-7C25-490A-8CCB-D9AEBD78D053}"/>
            </c:ext>
          </c:extLst>
        </c:ser>
        <c:ser>
          <c:idx val="2"/>
          <c:order val="2"/>
          <c:tx>
            <c:strRef>
              <c:f>Φύλλο1!$D$1</c:f>
              <c:strCache>
                <c:ptCount val="1"/>
                <c:pt idx="0">
                  <c:v>Στήλη2</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Φύλλο1!$D$2:$D$8</c:f>
              <c:numCache>
                <c:formatCode>General</c:formatCode>
                <c:ptCount val="7"/>
              </c:numCache>
            </c:numRef>
          </c:val>
          <c:smooth val="0"/>
          <c:extLst>
            <c:ext xmlns:c16="http://schemas.microsoft.com/office/drawing/2014/chart" uri="{C3380CC4-5D6E-409C-BE32-E72D297353CC}">
              <c16:uniqueId val="{00000002-7C25-490A-8CCB-D9AEBD78D053}"/>
            </c:ext>
          </c:extLst>
        </c:ser>
        <c:dLbls>
          <c:dLblPos val="ctr"/>
          <c:showLegendKey val="0"/>
          <c:showVal val="1"/>
          <c:showCatName val="0"/>
          <c:showSerName val="0"/>
          <c:showPercent val="0"/>
          <c:showBubbleSize val="0"/>
        </c:dLbls>
        <c:marker val="1"/>
        <c:smooth val="0"/>
        <c:axId val="772242911"/>
        <c:axId val="772239167"/>
      </c:lineChart>
      <c:catAx>
        <c:axId val="77224291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l-GR"/>
          </a:p>
        </c:txPr>
        <c:crossAx val="772239167"/>
        <c:crosses val="autoZero"/>
        <c:auto val="1"/>
        <c:lblAlgn val="ctr"/>
        <c:lblOffset val="100"/>
        <c:noMultiLvlLbl val="0"/>
      </c:catAx>
      <c:valAx>
        <c:axId val="77223916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72242911"/>
        <c:crosses val="autoZero"/>
        <c:crossBetween val="between"/>
      </c:valAx>
      <c:spPr>
        <a:noFill/>
        <a:ln>
          <a:noFill/>
        </a:ln>
        <a:effectLst/>
      </c:spPr>
    </c:plotArea>
    <c:legend>
      <c:legendPos val="b"/>
      <c:legendEntry>
        <c:idx val="1"/>
        <c:delete val="1"/>
      </c:legendEntry>
      <c:legendEntry>
        <c:idx val="2"/>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l-G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GB" sz="1800" dirty="0"/>
              <a:t>Cryptographic</a:t>
            </a:r>
            <a:r>
              <a:rPr lang="en-GB" sz="1800" baseline="0" dirty="0"/>
              <a:t> Failures</a:t>
            </a:r>
            <a:endParaRPr lang="el-GR" sz="1800" dirty="0"/>
          </a:p>
        </c:rich>
      </c:tx>
      <c:layout>
        <c:manualLayout>
          <c:xMode val="edge"/>
          <c:yMode val="edge"/>
          <c:x val="0.12812028229596309"/>
          <c:y val="4.4350083926914675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l-GR"/>
        </a:p>
      </c:txPr>
    </c:title>
    <c:autoTitleDeleted val="0"/>
    <c:plotArea>
      <c:layout>
        <c:manualLayout>
          <c:layoutTarget val="inner"/>
          <c:xMode val="edge"/>
          <c:yMode val="edge"/>
          <c:x val="6.0571027399089622E-2"/>
          <c:y val="0.30745908743102912"/>
          <c:w val="0.91116249314800191"/>
          <c:h val="0.27240352729455491"/>
        </c:manualLayout>
      </c:layout>
      <c:lineChart>
        <c:grouping val="standard"/>
        <c:varyColors val="0"/>
        <c:ser>
          <c:idx val="0"/>
          <c:order val="0"/>
          <c:tx>
            <c:strRef>
              <c:f>Φύλλο1!$B$1</c:f>
              <c:strCache>
                <c:ptCount val="1"/>
                <c:pt idx="0">
                  <c:v>top ten possition</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Φύλλο1!$B$2:$B$8</c:f>
              <c:numCache>
                <c:formatCode>General</c:formatCode>
                <c:ptCount val="7"/>
                <c:pt idx="0">
                  <c:v>8</c:v>
                </c:pt>
                <c:pt idx="1">
                  <c:v>8</c:v>
                </c:pt>
                <c:pt idx="2">
                  <c:v>8</c:v>
                </c:pt>
                <c:pt idx="3">
                  <c:v>7</c:v>
                </c:pt>
                <c:pt idx="4">
                  <c:v>6</c:v>
                </c:pt>
                <c:pt idx="5">
                  <c:v>3</c:v>
                </c:pt>
                <c:pt idx="6">
                  <c:v>2</c:v>
                </c:pt>
              </c:numCache>
            </c:numRef>
          </c:val>
          <c:smooth val="0"/>
          <c:extLst>
            <c:ext xmlns:c16="http://schemas.microsoft.com/office/drawing/2014/chart" uri="{C3380CC4-5D6E-409C-BE32-E72D297353CC}">
              <c16:uniqueId val="{00000000-625B-4086-831B-E8FAB3BE9BD3}"/>
            </c:ext>
          </c:extLst>
        </c:ser>
        <c:ser>
          <c:idx val="1"/>
          <c:order val="1"/>
          <c:tx>
            <c:strRef>
              <c:f>Φύλλο1!$C$1</c:f>
              <c:strCache>
                <c:ptCount val="1"/>
                <c:pt idx="0">
                  <c:v>Στήλη1</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Φύλλο1!$C$2:$C$8</c:f>
              <c:numCache>
                <c:formatCode>General</c:formatCode>
                <c:ptCount val="7"/>
              </c:numCache>
            </c:numRef>
          </c:val>
          <c:smooth val="0"/>
          <c:extLst>
            <c:ext xmlns:c16="http://schemas.microsoft.com/office/drawing/2014/chart" uri="{C3380CC4-5D6E-409C-BE32-E72D297353CC}">
              <c16:uniqueId val="{00000001-625B-4086-831B-E8FAB3BE9BD3}"/>
            </c:ext>
          </c:extLst>
        </c:ser>
        <c:ser>
          <c:idx val="2"/>
          <c:order val="2"/>
          <c:tx>
            <c:strRef>
              <c:f>Φύλλο1!$D$1</c:f>
              <c:strCache>
                <c:ptCount val="1"/>
                <c:pt idx="0">
                  <c:v>Στήλη2</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Φύλλο1!$D$2:$D$8</c:f>
              <c:numCache>
                <c:formatCode>General</c:formatCode>
                <c:ptCount val="7"/>
              </c:numCache>
            </c:numRef>
          </c:val>
          <c:smooth val="0"/>
          <c:extLst>
            <c:ext xmlns:c16="http://schemas.microsoft.com/office/drawing/2014/chart" uri="{C3380CC4-5D6E-409C-BE32-E72D297353CC}">
              <c16:uniqueId val="{00000002-625B-4086-831B-E8FAB3BE9BD3}"/>
            </c:ext>
          </c:extLst>
        </c:ser>
        <c:dLbls>
          <c:dLblPos val="ctr"/>
          <c:showLegendKey val="0"/>
          <c:showVal val="1"/>
          <c:showCatName val="0"/>
          <c:showSerName val="0"/>
          <c:showPercent val="0"/>
          <c:showBubbleSize val="0"/>
        </c:dLbls>
        <c:marker val="1"/>
        <c:smooth val="0"/>
        <c:axId val="772242911"/>
        <c:axId val="772239167"/>
      </c:lineChart>
      <c:catAx>
        <c:axId val="77224291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l-GR"/>
          </a:p>
        </c:txPr>
        <c:crossAx val="772239167"/>
        <c:crosses val="autoZero"/>
        <c:auto val="1"/>
        <c:lblAlgn val="ctr"/>
        <c:lblOffset val="100"/>
        <c:noMultiLvlLbl val="0"/>
      </c:catAx>
      <c:valAx>
        <c:axId val="77223916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72242911"/>
        <c:crosses val="autoZero"/>
        <c:crossBetween val="between"/>
      </c:valAx>
      <c:spPr>
        <a:noFill/>
        <a:ln>
          <a:noFill/>
        </a:ln>
        <a:effectLst/>
      </c:spPr>
    </c:plotArea>
    <c:legend>
      <c:legendPos val="b"/>
      <c:legendEntry>
        <c:idx val="1"/>
        <c:delete val="1"/>
      </c:legendEntry>
      <c:legendEntry>
        <c:idx val="2"/>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l-G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GB"/>
              <a:t>Injection</a:t>
            </a:r>
            <a:endParaRPr lang="el-GR"/>
          </a:p>
        </c:rich>
      </c:tx>
      <c:layout>
        <c:manualLayout>
          <c:xMode val="edge"/>
          <c:yMode val="edge"/>
          <c:x val="0.3146500216461745"/>
          <c:y val="5.899620988244466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l-GR"/>
        </a:p>
      </c:txPr>
    </c:title>
    <c:autoTitleDeleted val="0"/>
    <c:plotArea>
      <c:layout>
        <c:manualLayout>
          <c:layoutTarget val="inner"/>
          <c:xMode val="edge"/>
          <c:yMode val="edge"/>
          <c:x val="6.0571027399089622E-2"/>
          <c:y val="0.32210521338655906"/>
          <c:w val="0.91116249314800191"/>
          <c:h val="0.27240352729455491"/>
        </c:manualLayout>
      </c:layout>
      <c:lineChart>
        <c:grouping val="standard"/>
        <c:varyColors val="0"/>
        <c:ser>
          <c:idx val="0"/>
          <c:order val="0"/>
          <c:tx>
            <c:strRef>
              <c:f>Φύλλο1!$B$1</c:f>
              <c:strCache>
                <c:ptCount val="1"/>
                <c:pt idx="0">
                  <c:v>top ten possition</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Φύλλο1!$B$2:$B$8</c:f>
              <c:numCache>
                <c:formatCode>General</c:formatCode>
                <c:ptCount val="7"/>
                <c:pt idx="0">
                  <c:v>6</c:v>
                </c:pt>
                <c:pt idx="1">
                  <c:v>6</c:v>
                </c:pt>
                <c:pt idx="2">
                  <c:v>2</c:v>
                </c:pt>
                <c:pt idx="3">
                  <c:v>1</c:v>
                </c:pt>
                <c:pt idx="4">
                  <c:v>1</c:v>
                </c:pt>
                <c:pt idx="5">
                  <c:v>1</c:v>
                </c:pt>
                <c:pt idx="6">
                  <c:v>3</c:v>
                </c:pt>
              </c:numCache>
            </c:numRef>
          </c:val>
          <c:smooth val="0"/>
          <c:extLst>
            <c:ext xmlns:c16="http://schemas.microsoft.com/office/drawing/2014/chart" uri="{C3380CC4-5D6E-409C-BE32-E72D297353CC}">
              <c16:uniqueId val="{00000000-1120-4F32-A23B-2EE0F810B95B}"/>
            </c:ext>
          </c:extLst>
        </c:ser>
        <c:ser>
          <c:idx val="1"/>
          <c:order val="1"/>
          <c:tx>
            <c:strRef>
              <c:f>Φύλλο1!$C$1</c:f>
              <c:strCache>
                <c:ptCount val="1"/>
                <c:pt idx="0">
                  <c:v>Στήλη1</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Φύλλο1!$C$2:$C$8</c:f>
              <c:numCache>
                <c:formatCode>General</c:formatCode>
                <c:ptCount val="7"/>
                <c:pt idx="3">
                  <c:v>2</c:v>
                </c:pt>
                <c:pt idx="4">
                  <c:v>3</c:v>
                </c:pt>
                <c:pt idx="5">
                  <c:v>7</c:v>
                </c:pt>
              </c:numCache>
            </c:numRef>
          </c:val>
          <c:smooth val="0"/>
          <c:extLst>
            <c:ext xmlns:c16="http://schemas.microsoft.com/office/drawing/2014/chart" uri="{C3380CC4-5D6E-409C-BE32-E72D297353CC}">
              <c16:uniqueId val="{00000001-1120-4F32-A23B-2EE0F810B95B}"/>
            </c:ext>
          </c:extLst>
        </c:ser>
        <c:ser>
          <c:idx val="2"/>
          <c:order val="2"/>
          <c:tx>
            <c:strRef>
              <c:f>Φύλλο1!$D$1</c:f>
              <c:strCache>
                <c:ptCount val="1"/>
                <c:pt idx="0">
                  <c:v>Στήλη2</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Φύλλο1!$D$2:$D$8</c:f>
              <c:numCache>
                <c:formatCode>General</c:formatCode>
                <c:ptCount val="7"/>
              </c:numCache>
            </c:numRef>
          </c:val>
          <c:smooth val="0"/>
          <c:extLst>
            <c:ext xmlns:c16="http://schemas.microsoft.com/office/drawing/2014/chart" uri="{C3380CC4-5D6E-409C-BE32-E72D297353CC}">
              <c16:uniqueId val="{00000002-1120-4F32-A23B-2EE0F810B95B}"/>
            </c:ext>
          </c:extLst>
        </c:ser>
        <c:dLbls>
          <c:dLblPos val="ctr"/>
          <c:showLegendKey val="0"/>
          <c:showVal val="1"/>
          <c:showCatName val="0"/>
          <c:showSerName val="0"/>
          <c:showPercent val="0"/>
          <c:showBubbleSize val="0"/>
        </c:dLbls>
        <c:marker val="1"/>
        <c:smooth val="0"/>
        <c:axId val="772242911"/>
        <c:axId val="772239167"/>
      </c:lineChart>
      <c:catAx>
        <c:axId val="77224291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l-GR"/>
          </a:p>
        </c:txPr>
        <c:crossAx val="772239167"/>
        <c:crosses val="autoZero"/>
        <c:auto val="1"/>
        <c:lblAlgn val="ctr"/>
        <c:lblOffset val="100"/>
        <c:noMultiLvlLbl val="0"/>
      </c:catAx>
      <c:valAx>
        <c:axId val="77223916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72242911"/>
        <c:crosses val="autoZero"/>
        <c:crossBetween val="between"/>
      </c:valAx>
      <c:spPr>
        <a:noFill/>
        <a:ln>
          <a:noFill/>
        </a:ln>
        <a:effectLst/>
      </c:spPr>
    </c:plotArea>
    <c:legend>
      <c:legendPos val="b"/>
      <c:legendEntry>
        <c:idx val="1"/>
        <c:delete val="1"/>
      </c:legendEntry>
      <c:legendEntry>
        <c:idx val="2"/>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l-G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GB" sz="1400" dirty="0"/>
              <a:t>Security</a:t>
            </a:r>
            <a:r>
              <a:rPr lang="en-GB" sz="1400" baseline="0" dirty="0"/>
              <a:t> Misconfiguration</a:t>
            </a:r>
            <a:endParaRPr lang="el-GR" sz="1400" dirty="0"/>
          </a:p>
        </c:rich>
      </c:tx>
      <c:layout>
        <c:manualLayout>
          <c:xMode val="edge"/>
          <c:yMode val="edge"/>
          <c:x val="0.1704028510128634"/>
          <c:y val="5.9568086300787956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l-GR"/>
        </a:p>
      </c:txPr>
    </c:title>
    <c:autoTitleDeleted val="0"/>
    <c:plotArea>
      <c:layout>
        <c:manualLayout>
          <c:layoutTarget val="inner"/>
          <c:xMode val="edge"/>
          <c:yMode val="edge"/>
          <c:x val="4.769669680742826E-2"/>
          <c:y val="0.33810133895705308"/>
          <c:w val="0.90460660638514345"/>
          <c:h val="0.27240352729455491"/>
        </c:manualLayout>
      </c:layout>
      <c:lineChart>
        <c:grouping val="standard"/>
        <c:varyColors val="0"/>
        <c:ser>
          <c:idx val="0"/>
          <c:order val="0"/>
          <c:tx>
            <c:strRef>
              <c:f>Φύλλο1!$B$1</c:f>
              <c:strCache>
                <c:ptCount val="1"/>
                <c:pt idx="0">
                  <c:v>top ten possition</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Φύλλο1!$B$2:$B$8</c:f>
              <c:numCache>
                <c:formatCode>General</c:formatCode>
                <c:ptCount val="7"/>
                <c:pt idx="0">
                  <c:v>10</c:v>
                </c:pt>
                <c:pt idx="1">
                  <c:v>10</c:v>
                </c:pt>
                <c:pt idx="3">
                  <c:v>6</c:v>
                </c:pt>
                <c:pt idx="4">
                  <c:v>5</c:v>
                </c:pt>
                <c:pt idx="5">
                  <c:v>6</c:v>
                </c:pt>
                <c:pt idx="6">
                  <c:v>5</c:v>
                </c:pt>
              </c:numCache>
            </c:numRef>
          </c:val>
          <c:smooth val="0"/>
          <c:extLst>
            <c:ext xmlns:c16="http://schemas.microsoft.com/office/drawing/2014/chart" uri="{C3380CC4-5D6E-409C-BE32-E72D297353CC}">
              <c16:uniqueId val="{00000000-9094-4DBD-A728-F56EBFEE017B}"/>
            </c:ext>
          </c:extLst>
        </c:ser>
        <c:ser>
          <c:idx val="1"/>
          <c:order val="1"/>
          <c:tx>
            <c:strRef>
              <c:f>Φύλλο1!$C$1</c:f>
              <c:strCache>
                <c:ptCount val="1"/>
                <c:pt idx="0">
                  <c:v>Στήλη1</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Φύλλο1!$C$2:$C$8</c:f>
              <c:numCache>
                <c:formatCode>General</c:formatCode>
                <c:ptCount val="7"/>
                <c:pt idx="5">
                  <c:v>4</c:v>
                </c:pt>
              </c:numCache>
            </c:numRef>
          </c:val>
          <c:smooth val="0"/>
          <c:extLst>
            <c:ext xmlns:c16="http://schemas.microsoft.com/office/drawing/2014/chart" uri="{C3380CC4-5D6E-409C-BE32-E72D297353CC}">
              <c16:uniqueId val="{00000001-9094-4DBD-A728-F56EBFEE017B}"/>
            </c:ext>
          </c:extLst>
        </c:ser>
        <c:ser>
          <c:idx val="2"/>
          <c:order val="2"/>
          <c:tx>
            <c:strRef>
              <c:f>Φύλλο1!$D$1</c:f>
              <c:strCache>
                <c:ptCount val="1"/>
                <c:pt idx="0">
                  <c:v>Στήλη2</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Φύλλο1!$D$2:$D$8</c:f>
              <c:numCache>
                <c:formatCode>General</c:formatCode>
                <c:ptCount val="7"/>
              </c:numCache>
            </c:numRef>
          </c:val>
          <c:smooth val="0"/>
          <c:extLst>
            <c:ext xmlns:c16="http://schemas.microsoft.com/office/drawing/2014/chart" uri="{C3380CC4-5D6E-409C-BE32-E72D297353CC}">
              <c16:uniqueId val="{00000002-9094-4DBD-A728-F56EBFEE017B}"/>
            </c:ext>
          </c:extLst>
        </c:ser>
        <c:dLbls>
          <c:dLblPos val="ctr"/>
          <c:showLegendKey val="0"/>
          <c:showVal val="1"/>
          <c:showCatName val="0"/>
          <c:showSerName val="0"/>
          <c:showPercent val="0"/>
          <c:showBubbleSize val="0"/>
        </c:dLbls>
        <c:marker val="1"/>
        <c:smooth val="0"/>
        <c:axId val="772242911"/>
        <c:axId val="772239167"/>
      </c:lineChart>
      <c:catAx>
        <c:axId val="77224291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l-GR"/>
          </a:p>
        </c:txPr>
        <c:crossAx val="772239167"/>
        <c:crosses val="autoZero"/>
        <c:auto val="1"/>
        <c:lblAlgn val="ctr"/>
        <c:lblOffset val="100"/>
        <c:noMultiLvlLbl val="0"/>
      </c:catAx>
      <c:valAx>
        <c:axId val="77223916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72242911"/>
        <c:crosses val="autoZero"/>
        <c:crossBetween val="between"/>
      </c:valAx>
      <c:spPr>
        <a:noFill/>
        <a:ln>
          <a:noFill/>
        </a:ln>
        <a:effectLst/>
      </c:spPr>
    </c:plotArea>
    <c:legend>
      <c:legendPos val="b"/>
      <c:legendEntry>
        <c:idx val="1"/>
        <c:delete val="1"/>
      </c:legendEntry>
      <c:legendEntry>
        <c:idx val="2"/>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l-G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GB" sz="1050" dirty="0"/>
              <a:t>Vulnerable</a:t>
            </a:r>
            <a:r>
              <a:rPr lang="en-GB" sz="1050" baseline="0" dirty="0"/>
              <a:t> and Outdated Components</a:t>
            </a:r>
            <a:endParaRPr lang="el-GR" sz="1050" dirty="0"/>
          </a:p>
        </c:rich>
      </c:tx>
      <c:layout>
        <c:manualLayout>
          <c:xMode val="edge"/>
          <c:yMode val="edge"/>
          <c:x val="0.1115122556842464"/>
          <c:y val="4.1682885794800735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l-GR"/>
        </a:p>
      </c:txPr>
    </c:title>
    <c:autoTitleDeleted val="0"/>
    <c:plotArea>
      <c:layout>
        <c:manualLayout>
          <c:layoutTarget val="inner"/>
          <c:xMode val="edge"/>
          <c:yMode val="edge"/>
          <c:x val="4.769669680742826E-2"/>
          <c:y val="0.32942827636432409"/>
          <c:w val="0.90460660638514345"/>
          <c:h val="0.27240352729455491"/>
        </c:manualLayout>
      </c:layout>
      <c:lineChart>
        <c:grouping val="standard"/>
        <c:varyColors val="0"/>
        <c:ser>
          <c:idx val="0"/>
          <c:order val="0"/>
          <c:tx>
            <c:strRef>
              <c:f>Φύλλο1!$B$1</c:f>
              <c:strCache>
                <c:ptCount val="1"/>
                <c:pt idx="0">
                  <c:v>top ten possition</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Φύλλο1!$B$2:$B$8</c:f>
              <c:numCache>
                <c:formatCode>General</c:formatCode>
                <c:ptCount val="7"/>
                <c:pt idx="4">
                  <c:v>9</c:v>
                </c:pt>
                <c:pt idx="5">
                  <c:v>9</c:v>
                </c:pt>
                <c:pt idx="6">
                  <c:v>6</c:v>
                </c:pt>
              </c:numCache>
            </c:numRef>
          </c:val>
          <c:smooth val="0"/>
          <c:extLst>
            <c:ext xmlns:c16="http://schemas.microsoft.com/office/drawing/2014/chart" uri="{C3380CC4-5D6E-409C-BE32-E72D297353CC}">
              <c16:uniqueId val="{00000000-FDD4-47B3-9C04-476A7BBA3D3E}"/>
            </c:ext>
          </c:extLst>
        </c:ser>
        <c:ser>
          <c:idx val="1"/>
          <c:order val="1"/>
          <c:tx>
            <c:strRef>
              <c:f>Φύλλο1!$C$1</c:f>
              <c:strCache>
                <c:ptCount val="1"/>
                <c:pt idx="0">
                  <c:v>Στήλη1</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Φύλλο1!$C$2:$C$8</c:f>
              <c:numCache>
                <c:formatCode>General</c:formatCode>
                <c:ptCount val="7"/>
              </c:numCache>
            </c:numRef>
          </c:val>
          <c:smooth val="0"/>
          <c:extLst>
            <c:ext xmlns:c16="http://schemas.microsoft.com/office/drawing/2014/chart" uri="{C3380CC4-5D6E-409C-BE32-E72D297353CC}">
              <c16:uniqueId val="{00000001-FDD4-47B3-9C04-476A7BBA3D3E}"/>
            </c:ext>
          </c:extLst>
        </c:ser>
        <c:ser>
          <c:idx val="2"/>
          <c:order val="2"/>
          <c:tx>
            <c:strRef>
              <c:f>Φύλλο1!$D$1</c:f>
              <c:strCache>
                <c:ptCount val="1"/>
                <c:pt idx="0">
                  <c:v>Στήλη2</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Φύλλο1!$D$2:$D$8</c:f>
              <c:numCache>
                <c:formatCode>General</c:formatCode>
                <c:ptCount val="7"/>
              </c:numCache>
            </c:numRef>
          </c:val>
          <c:smooth val="0"/>
          <c:extLst>
            <c:ext xmlns:c16="http://schemas.microsoft.com/office/drawing/2014/chart" uri="{C3380CC4-5D6E-409C-BE32-E72D297353CC}">
              <c16:uniqueId val="{00000002-FDD4-47B3-9C04-476A7BBA3D3E}"/>
            </c:ext>
          </c:extLst>
        </c:ser>
        <c:dLbls>
          <c:dLblPos val="ctr"/>
          <c:showLegendKey val="0"/>
          <c:showVal val="1"/>
          <c:showCatName val="0"/>
          <c:showSerName val="0"/>
          <c:showPercent val="0"/>
          <c:showBubbleSize val="0"/>
        </c:dLbls>
        <c:marker val="1"/>
        <c:smooth val="0"/>
        <c:axId val="772242911"/>
        <c:axId val="772239167"/>
      </c:lineChart>
      <c:catAx>
        <c:axId val="77224291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l-GR"/>
          </a:p>
        </c:txPr>
        <c:crossAx val="772239167"/>
        <c:crosses val="autoZero"/>
        <c:auto val="1"/>
        <c:lblAlgn val="ctr"/>
        <c:lblOffset val="100"/>
        <c:noMultiLvlLbl val="0"/>
      </c:catAx>
      <c:valAx>
        <c:axId val="77223916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72242911"/>
        <c:crosses val="autoZero"/>
        <c:crossBetween val="between"/>
      </c:valAx>
      <c:spPr>
        <a:noFill/>
        <a:ln>
          <a:noFill/>
        </a:ln>
        <a:effectLst/>
      </c:spPr>
    </c:plotArea>
    <c:legend>
      <c:legendPos val="b"/>
      <c:legendEntry>
        <c:idx val="1"/>
        <c:delete val="1"/>
      </c:legendEntry>
      <c:legendEntry>
        <c:idx val="2"/>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l-G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GB" sz="1200" dirty="0"/>
              <a:t>Identification and Authentication Failures</a:t>
            </a:r>
            <a:endParaRPr lang="el-GR" sz="1200" dirty="0"/>
          </a:p>
        </c:rich>
      </c:tx>
      <c:layout>
        <c:manualLayout>
          <c:xMode val="edge"/>
          <c:yMode val="edge"/>
          <c:x val="0.11837009085930533"/>
          <c:y val="0"/>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l-GR"/>
        </a:p>
      </c:txPr>
    </c:title>
    <c:autoTitleDeleted val="0"/>
    <c:plotArea>
      <c:layout>
        <c:manualLayout>
          <c:layoutTarget val="inner"/>
          <c:xMode val="edge"/>
          <c:yMode val="edge"/>
          <c:x val="4.769669680742826E-2"/>
          <c:y val="0.32942827636432409"/>
          <c:w val="0.90460660638514345"/>
          <c:h val="0.27240352729455491"/>
        </c:manualLayout>
      </c:layout>
      <c:lineChart>
        <c:grouping val="standard"/>
        <c:varyColors val="0"/>
        <c:ser>
          <c:idx val="0"/>
          <c:order val="0"/>
          <c:tx>
            <c:strRef>
              <c:f>Φύλλο1!$B$1</c:f>
              <c:strCache>
                <c:ptCount val="1"/>
                <c:pt idx="0">
                  <c:v>top ten possition</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Φύλλο1!$B$2:$B$8</c:f>
              <c:numCache>
                <c:formatCode>General</c:formatCode>
                <c:ptCount val="7"/>
                <c:pt idx="0">
                  <c:v>3</c:v>
                </c:pt>
                <c:pt idx="1">
                  <c:v>3</c:v>
                </c:pt>
                <c:pt idx="2">
                  <c:v>7</c:v>
                </c:pt>
                <c:pt idx="3">
                  <c:v>3</c:v>
                </c:pt>
                <c:pt idx="4">
                  <c:v>2</c:v>
                </c:pt>
                <c:pt idx="5">
                  <c:v>2</c:v>
                </c:pt>
                <c:pt idx="6">
                  <c:v>7</c:v>
                </c:pt>
              </c:numCache>
            </c:numRef>
          </c:val>
          <c:smooth val="0"/>
          <c:extLst>
            <c:ext xmlns:c16="http://schemas.microsoft.com/office/drawing/2014/chart" uri="{C3380CC4-5D6E-409C-BE32-E72D297353CC}">
              <c16:uniqueId val="{00000000-0A51-44D6-9BB8-F69DB537B5C3}"/>
            </c:ext>
          </c:extLst>
        </c:ser>
        <c:ser>
          <c:idx val="1"/>
          <c:order val="1"/>
          <c:tx>
            <c:strRef>
              <c:f>Φύλλο1!$C$1</c:f>
              <c:strCache>
                <c:ptCount val="1"/>
                <c:pt idx="0">
                  <c:v>Στήλη1</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Φύλλο1!$C$2:$C$8</c:f>
              <c:numCache>
                <c:formatCode>General</c:formatCode>
                <c:ptCount val="7"/>
              </c:numCache>
            </c:numRef>
          </c:val>
          <c:smooth val="0"/>
          <c:extLst>
            <c:ext xmlns:c16="http://schemas.microsoft.com/office/drawing/2014/chart" uri="{C3380CC4-5D6E-409C-BE32-E72D297353CC}">
              <c16:uniqueId val="{00000001-0A51-44D6-9BB8-F69DB537B5C3}"/>
            </c:ext>
          </c:extLst>
        </c:ser>
        <c:ser>
          <c:idx val="2"/>
          <c:order val="2"/>
          <c:tx>
            <c:strRef>
              <c:f>Φύλλο1!$D$1</c:f>
              <c:strCache>
                <c:ptCount val="1"/>
                <c:pt idx="0">
                  <c:v>Στήλη2</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Φύλλο1!$D$2:$D$8</c:f>
              <c:numCache>
                <c:formatCode>General</c:formatCode>
                <c:ptCount val="7"/>
              </c:numCache>
            </c:numRef>
          </c:val>
          <c:smooth val="0"/>
          <c:extLst>
            <c:ext xmlns:c16="http://schemas.microsoft.com/office/drawing/2014/chart" uri="{C3380CC4-5D6E-409C-BE32-E72D297353CC}">
              <c16:uniqueId val="{00000002-0A51-44D6-9BB8-F69DB537B5C3}"/>
            </c:ext>
          </c:extLst>
        </c:ser>
        <c:dLbls>
          <c:dLblPos val="ctr"/>
          <c:showLegendKey val="0"/>
          <c:showVal val="1"/>
          <c:showCatName val="0"/>
          <c:showSerName val="0"/>
          <c:showPercent val="0"/>
          <c:showBubbleSize val="0"/>
        </c:dLbls>
        <c:marker val="1"/>
        <c:smooth val="0"/>
        <c:axId val="772242911"/>
        <c:axId val="772239167"/>
      </c:lineChart>
      <c:catAx>
        <c:axId val="77224291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l-GR"/>
          </a:p>
        </c:txPr>
        <c:crossAx val="772239167"/>
        <c:crosses val="autoZero"/>
        <c:auto val="1"/>
        <c:lblAlgn val="ctr"/>
        <c:lblOffset val="100"/>
        <c:noMultiLvlLbl val="0"/>
      </c:catAx>
      <c:valAx>
        <c:axId val="77223916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72242911"/>
        <c:crosses val="autoZero"/>
        <c:crossBetween val="between"/>
      </c:valAx>
      <c:spPr>
        <a:noFill/>
        <a:ln>
          <a:noFill/>
        </a:ln>
        <a:effectLst/>
      </c:spPr>
    </c:plotArea>
    <c:legend>
      <c:legendPos val="b"/>
      <c:legendEntry>
        <c:idx val="1"/>
        <c:delete val="1"/>
      </c:legendEntry>
      <c:legendEntry>
        <c:idx val="2"/>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l-G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l-G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GB" sz="1200" dirty="0"/>
              <a:t>Security</a:t>
            </a:r>
            <a:r>
              <a:rPr lang="en-GB" sz="1200" baseline="0" dirty="0"/>
              <a:t> Logging and Monitoring Failures</a:t>
            </a:r>
          </a:p>
        </c:rich>
      </c:tx>
      <c:layout>
        <c:manualLayout>
          <c:xMode val="edge"/>
          <c:yMode val="edge"/>
          <c:x val="0.10114624241839333"/>
          <c:y val="2.556487640959092E-2"/>
        </c:manualLayout>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l-GR"/>
        </a:p>
      </c:txPr>
    </c:title>
    <c:autoTitleDeleted val="0"/>
    <c:plotArea>
      <c:layout>
        <c:manualLayout>
          <c:layoutTarget val="inner"/>
          <c:xMode val="edge"/>
          <c:yMode val="edge"/>
          <c:x val="4.769669680742826E-2"/>
          <c:y val="0.32942827636432409"/>
          <c:w val="0.90460660638514345"/>
          <c:h val="0.27240352729455491"/>
        </c:manualLayout>
      </c:layout>
      <c:lineChart>
        <c:grouping val="standard"/>
        <c:varyColors val="0"/>
        <c:ser>
          <c:idx val="0"/>
          <c:order val="0"/>
          <c:tx>
            <c:strRef>
              <c:f>Φύλλο1!$B$1</c:f>
              <c:strCache>
                <c:ptCount val="1"/>
                <c:pt idx="0">
                  <c:v>top ten possition</c:v>
                </c:pt>
              </c:strCache>
            </c:strRef>
          </c:tx>
          <c:spPr>
            <a:ln w="31750" cap="rnd">
              <a:solidFill>
                <a:schemeClr val="accent1"/>
              </a:solidFill>
              <a:round/>
            </a:ln>
            <a:effectLst/>
          </c:spPr>
          <c:marker>
            <c:symbol val="circle"/>
            <c:size val="17"/>
            <c:spPr>
              <a:solidFill>
                <a:schemeClr val="accent1"/>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Φύλλο1!$B$2:$B$8</c:f>
              <c:numCache>
                <c:formatCode>General</c:formatCode>
                <c:ptCount val="7"/>
                <c:pt idx="5">
                  <c:v>10</c:v>
                </c:pt>
                <c:pt idx="6">
                  <c:v>9</c:v>
                </c:pt>
              </c:numCache>
            </c:numRef>
          </c:val>
          <c:smooth val="0"/>
          <c:extLst>
            <c:ext xmlns:c16="http://schemas.microsoft.com/office/drawing/2014/chart" uri="{C3380CC4-5D6E-409C-BE32-E72D297353CC}">
              <c16:uniqueId val="{00000000-7125-428F-B188-2E372FA8C7BF}"/>
            </c:ext>
          </c:extLst>
        </c:ser>
        <c:ser>
          <c:idx val="1"/>
          <c:order val="1"/>
          <c:tx>
            <c:strRef>
              <c:f>Φύλλο1!$C$1</c:f>
              <c:strCache>
                <c:ptCount val="1"/>
                <c:pt idx="0">
                  <c:v>Στήλη1</c:v>
                </c:pt>
              </c:strCache>
            </c:strRef>
          </c:tx>
          <c:spPr>
            <a:ln w="31750" cap="rnd">
              <a:solidFill>
                <a:schemeClr val="accent2"/>
              </a:solidFill>
              <a:round/>
            </a:ln>
            <a:effectLst/>
          </c:spPr>
          <c:marker>
            <c:symbol val="circle"/>
            <c:size val="17"/>
            <c:spPr>
              <a:solidFill>
                <a:schemeClr val="accent2"/>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Φύλλο1!$C$2:$C$8</c:f>
              <c:numCache>
                <c:formatCode>General</c:formatCode>
                <c:ptCount val="7"/>
              </c:numCache>
            </c:numRef>
          </c:val>
          <c:smooth val="0"/>
          <c:extLst>
            <c:ext xmlns:c16="http://schemas.microsoft.com/office/drawing/2014/chart" uri="{C3380CC4-5D6E-409C-BE32-E72D297353CC}">
              <c16:uniqueId val="{00000001-7125-428F-B188-2E372FA8C7BF}"/>
            </c:ext>
          </c:extLst>
        </c:ser>
        <c:ser>
          <c:idx val="2"/>
          <c:order val="2"/>
          <c:tx>
            <c:strRef>
              <c:f>Φύλλο1!$D$1</c:f>
              <c:strCache>
                <c:ptCount val="1"/>
                <c:pt idx="0">
                  <c:v>Στήλη2</c:v>
                </c:pt>
              </c:strCache>
            </c:strRef>
          </c:tx>
          <c:spPr>
            <a:ln w="31750" cap="rnd">
              <a:solidFill>
                <a:schemeClr val="accent3"/>
              </a:solidFill>
              <a:round/>
            </a:ln>
            <a:effectLst/>
          </c:spPr>
          <c:marker>
            <c:symbol val="circle"/>
            <c:size val="17"/>
            <c:spPr>
              <a:solidFill>
                <a:schemeClr val="accent3"/>
              </a:solidFill>
              <a:ln>
                <a:noFill/>
              </a:ln>
              <a:effectLst/>
            </c:spPr>
          </c:marker>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l-G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Φύλλο1!$A$2:$A$8</c:f>
              <c:numCache>
                <c:formatCode>General</c:formatCode>
                <c:ptCount val="7"/>
                <c:pt idx="0">
                  <c:v>2003</c:v>
                </c:pt>
                <c:pt idx="1">
                  <c:v>2004</c:v>
                </c:pt>
                <c:pt idx="2">
                  <c:v>2007</c:v>
                </c:pt>
                <c:pt idx="3">
                  <c:v>2010</c:v>
                </c:pt>
                <c:pt idx="4">
                  <c:v>2013</c:v>
                </c:pt>
                <c:pt idx="5">
                  <c:v>2017</c:v>
                </c:pt>
                <c:pt idx="6">
                  <c:v>2021</c:v>
                </c:pt>
              </c:numCache>
            </c:numRef>
          </c:cat>
          <c:val>
            <c:numRef>
              <c:f>Φύλλο1!$D$2:$D$8</c:f>
              <c:numCache>
                <c:formatCode>General</c:formatCode>
                <c:ptCount val="7"/>
              </c:numCache>
            </c:numRef>
          </c:val>
          <c:smooth val="0"/>
          <c:extLst>
            <c:ext xmlns:c16="http://schemas.microsoft.com/office/drawing/2014/chart" uri="{C3380CC4-5D6E-409C-BE32-E72D297353CC}">
              <c16:uniqueId val="{00000002-7125-428F-B188-2E372FA8C7BF}"/>
            </c:ext>
          </c:extLst>
        </c:ser>
        <c:dLbls>
          <c:dLblPos val="ctr"/>
          <c:showLegendKey val="0"/>
          <c:showVal val="1"/>
          <c:showCatName val="0"/>
          <c:showSerName val="0"/>
          <c:showPercent val="0"/>
          <c:showBubbleSize val="0"/>
        </c:dLbls>
        <c:marker val="1"/>
        <c:smooth val="0"/>
        <c:axId val="772242911"/>
        <c:axId val="772239167"/>
      </c:lineChart>
      <c:catAx>
        <c:axId val="772242911"/>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el-GR"/>
          </a:p>
        </c:txPr>
        <c:crossAx val="772239167"/>
        <c:crosses val="autoZero"/>
        <c:auto val="1"/>
        <c:lblAlgn val="ctr"/>
        <c:lblOffset val="100"/>
        <c:noMultiLvlLbl val="0"/>
      </c:catAx>
      <c:valAx>
        <c:axId val="772239167"/>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72242911"/>
        <c:crosses val="autoZero"/>
        <c:crossBetween val="between"/>
      </c:valAx>
      <c:spPr>
        <a:noFill/>
        <a:ln>
          <a:noFill/>
        </a:ln>
        <a:effectLst/>
      </c:spPr>
    </c:plotArea>
    <c:legend>
      <c:legendPos val="b"/>
      <c:legendEntry>
        <c:idx val="1"/>
        <c:delete val="1"/>
      </c:legendEntry>
      <c:legendEntry>
        <c:idx val="2"/>
        <c:delete val="1"/>
      </c:legendEntry>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l-G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l-G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28">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styleClr val="auto"/>
    </cs:fillRef>
    <cs:effectRef idx="0"/>
    <cs:fontRef idx="minor">
      <a:schemeClr val="lt1"/>
    </cs:fontRef>
    <cs:defRPr sz="1197"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197"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
  <cs:dataPoint3D>
    <cs:lnRef idx="0"/>
    <cs:fillRef idx="0">
      <cs:styleClr val="auto"/>
    </cs:fillRef>
    <cs:effectRef idx="0"/>
    <cs:fontRef idx="minor">
      <a:schemeClr val="dk1"/>
    </cs:fontRef>
    <cs:spPr>
      <a:solidFill>
        <a:schemeClr val="phClr">
          <a:alpha val="85000"/>
        </a:schemeClr>
      </a:solidFill>
      <a:ln w="9525" cap="flat" cmpd="sng" algn="ctr">
        <a:solidFill>
          <a:schemeClr val="lt1">
            <a:alpha val="50000"/>
          </a:schemeClr>
        </a:solidFill>
        <a:round/>
      </a:ln>
    </cs:spPr>
  </cs:dataPoint3D>
  <cs:dataPointLine>
    <cs:lnRef idx="0">
      <cs:styleClr val="auto"/>
    </cs:lnRef>
    <cs:fillRef idx="0"/>
    <cs:effectRef idx="0"/>
    <cs:fontRef idx="minor">
      <a:schemeClr val="dk1"/>
    </cs:fontRef>
    <cs:spPr>
      <a:ln w="3175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17"/>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04B96B68-4628-42F8-B3DE-DD68FF699E15}" type="datetimeFigureOut">
              <a:rPr lang="el-GR" smtClean="0"/>
              <a:t>6/12/2021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2171989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6/12/2021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1499065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6/12/2021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1958695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l-GR"/>
              <a:t>Κάντε κλικ για να επεξεργαστείτε τον τίτλο υποδείγματος</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6/12/2021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78596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6/12/2021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706498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στήλες">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l-GR"/>
              <a:t>Κάντε κλικ για να επεξεργαστείτε τον τίτλο υποδείγματος</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04B96B68-4628-42F8-B3DE-DD68FF699E15}" type="datetimeFigureOut">
              <a:rPr lang="el-GR" smtClean="0"/>
              <a:t>6/12/2021</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3577690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l-GR"/>
              <a:t>Κάντε κλικ για να επεξεργαστείτε τον τίτλο υποδείγματος</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04B96B68-4628-42F8-B3DE-DD68FF699E15}" type="datetimeFigureOut">
              <a:rPr lang="el-GR" smtClean="0"/>
              <a:t>6/12/2021</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753550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04B96B68-4628-42F8-B3DE-DD68FF699E15}" type="datetimeFigureOut">
              <a:rPr lang="el-GR" smtClean="0"/>
              <a:t>6/12/2021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1632803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04B96B68-4628-42F8-B3DE-DD68FF699E15}" type="datetimeFigureOut">
              <a:rPr lang="el-GR" smtClean="0"/>
              <a:t>6/12/2021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243208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04B96B68-4628-42F8-B3DE-DD68FF699E15}" type="datetimeFigureOut">
              <a:rPr lang="el-GR" smtClean="0"/>
              <a:t>6/12/2021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3146338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04B96B68-4628-42F8-B3DE-DD68FF699E15}" type="datetimeFigureOut">
              <a:rPr lang="el-GR" smtClean="0"/>
              <a:t>6/12/2021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2026831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04B96B68-4628-42F8-B3DE-DD68FF699E15}" type="datetimeFigureOut">
              <a:rPr lang="el-GR" smtClean="0"/>
              <a:t>6/12/2021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668737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04B96B68-4628-42F8-B3DE-DD68FF699E15}" type="datetimeFigureOut">
              <a:rPr lang="el-GR" smtClean="0"/>
              <a:t>6/12/2021</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265120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04B96B68-4628-42F8-B3DE-DD68FF699E15}" type="datetimeFigureOut">
              <a:rPr lang="el-GR" smtClean="0"/>
              <a:t>6/12/2021</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1500614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96B68-4628-42F8-B3DE-DD68FF699E15}" type="datetimeFigureOut">
              <a:rPr lang="el-GR" smtClean="0"/>
              <a:t>6/12/2021</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872868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6/12/2021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833325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6/12/2021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397152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4B96B68-4628-42F8-B3DE-DD68FF699E15}" type="datetimeFigureOut">
              <a:rPr lang="el-GR" smtClean="0"/>
              <a:t>6/12/2021</a:t>
            </a:fld>
            <a:endParaRPr lang="el-G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l-G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68C830F-DA9D-4C1D-A426-ECA0B404390A}" type="slidenum">
              <a:rPr lang="el-GR" smtClean="0"/>
              <a:t>‹#›</a:t>
            </a:fld>
            <a:endParaRPr lang="el-GR"/>
          </a:p>
        </p:txBody>
      </p:sp>
    </p:spTree>
    <p:extLst>
      <p:ext uri="{BB962C8B-B14F-4D97-AF65-F5344CB8AC3E}">
        <p14:creationId xmlns:p14="http://schemas.microsoft.com/office/powerpoint/2010/main" val="420930560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hackinglethani.com/owasp-top-10-2021-en/" TargetMode="External"/><Relationship Id="rId2" Type="http://schemas.openxmlformats.org/officeDocument/2006/relationships/image" Target="../media/image6.jpe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chart" Target="../charts/chart6.xml"/><Relationship Id="rId5" Type="http://schemas.openxmlformats.org/officeDocument/2006/relationships/image" Target="../media/image18.jfif"/><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hyperlink" Target="https://www.wallarm.com/what/a8-insecure-deserialization-2017-owasp?fbclid=IwAR2R9DvHFyp8CSSvoXMXZRx42XHWji7bMIK3XiAVW752l8ue0tH5YOsxUio"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hyperlink" Target="https://crashtest-security.com/insufficient-logging-monitoring-guid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hyperlink" Target="https://www.netsparker.com/blog/web-security/server-side-request-forgery-vulnerability-ssrf/?fbclid=IwAR0AanQQg9dnGqPwQvA_udyx02eqlw-X3YNLu2Jjwe9wZtAkCqV7SjX3TTE"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hyperlink" Target="https://www.google.com/url?sa=t&amp;rct=j&amp;q=&amp;esrc=s&amp;source=web&amp;cd=&amp;cad=rja&amp;uact=8&amp;ved=2ahUKEwjroqO12J_0AhVi8LsIHec7B8wQFnoECAQQAQ&amp;url=https%3A%2F%2Fowasp.org%2FTop10%2FA02_2021-Cryptographic_Failures%2F&amp;usg=AOvVaw0yfmj22h8FGd52MZksBIsV" TargetMode="External"/><Relationship Id="rId3" Type="http://schemas.openxmlformats.org/officeDocument/2006/relationships/hyperlink" Target="https://www.google.com/url?sa=t&amp;rct=j&amp;q=&amp;esrc=s&amp;source=web&amp;cd=&amp;cad=rja&amp;uact=8&amp;ved=2ahUKEwin1bXm1Z_0AhU7hP0HHaRpAeoQFnoECAYQAw&amp;url=https%3A%2F%2Fwww.synopsys.com%2Fglossary%2Fwhat-is-owasp-top-10.html&amp;usg=AOvVaw2Hp-GFRbz56F5eMuksYHk_" TargetMode="External"/><Relationship Id="rId7" Type="http://schemas.openxmlformats.org/officeDocument/2006/relationships/hyperlink" Target="https://www.google.com/url?sa=t&amp;rct=j&amp;q=&amp;esrc=s&amp;source=web&amp;cd=&amp;cad=rja&amp;uact=8&amp;ved=2ahUKEwjPh4mH2J_0AhW4_rsIHbtzBUoQFnoECAQQAQ&amp;url=https%3A%2F%2Fowasp.org%2FTop10%2FA01_2021-Broken_Access_Control%2F&amp;usg=AOvVaw30ih7WgWsjvkKuzhEFQKhn" TargetMode="External"/><Relationship Id="rId2" Type="http://schemas.openxmlformats.org/officeDocument/2006/relationships/hyperlink" Target="https://www.google.com/url?sa=t&amp;rct=j&amp;q=&amp;esrc=s&amp;source=web&amp;cd=&amp;cad=rja&amp;uact=8&amp;ved=2ahUKEwiOtrSZ1Z_0AhV4gP0HHbgcDooQFnoECAkQAQ&amp;url=https%3A%2F%2Fowasp.org%2Fwww-project-top-ten%2F&amp;usg=AOvVaw3q5_mdZZBOIUp7TKNCuUgl" TargetMode="External"/><Relationship Id="rId1" Type="http://schemas.openxmlformats.org/officeDocument/2006/relationships/slideLayout" Target="../slideLayouts/slideLayout2.xml"/><Relationship Id="rId6" Type="http://schemas.openxmlformats.org/officeDocument/2006/relationships/hyperlink" Target="https://sucuri.net/guides/owasp-top-10-security-vulnerabilities-2021/" TargetMode="External"/><Relationship Id="rId5" Type="http://schemas.openxmlformats.org/officeDocument/2006/relationships/hyperlink" Target="https://www.google.com/url?sa=t&amp;rct=j&amp;q=&amp;esrc=s&amp;source=web&amp;cd=&amp;cad=rja&amp;uact=8&amp;ved=2ahUKEwjV4vmf15_0AhXAiv0HHfeTCuoQFnoECAUQAQ&amp;url=https%3A%2F%2Fowasp.org%2Fwww-project-top-ten%2F2017%2F&amp;usg=AOvVaw1J-pla3xU8D4H9zN6Mt_qx" TargetMode="External"/><Relationship Id="rId4" Type="http://schemas.openxmlformats.org/officeDocument/2006/relationships/hyperlink" Target="https://owasp.org/www-project-top-ten/2017/" TargetMode="External"/><Relationship Id="rId9" Type="http://schemas.openxmlformats.org/officeDocument/2006/relationships/hyperlink" Target="https://hackinglethani.com/owasp-top-10-2021-e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medium.com/@deepakdramz/bug-bounty-for-beginners-part-2-broken-access-control-7755f5c61937" TargetMode="External"/><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hyperlink" Target="https://medium.com/mit-security-seminar/cryptographic-failures-in-practice-b32244c22b4b" TargetMode="Externa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hyperlink" Target="https://www.researchgate.net/figure/A-SQL-injection-attack_fig3_322250414" TargetMode="Externa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wallarm.com/what/a6-security-misconfiguration-2017-owasp" TargetMode="Externa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Εικόνα 11">
            <a:extLst>
              <a:ext uri="{FF2B5EF4-FFF2-40B4-BE49-F238E27FC236}">
                <a16:creationId xmlns:a16="http://schemas.microsoft.com/office/drawing/2014/main" id="{78003231-E44A-4CBA-BCEF-60457F217DF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7110" b="-1"/>
          <a:stretch/>
        </p:blipFill>
        <p:spPr>
          <a:xfrm>
            <a:off x="20" y="1"/>
            <a:ext cx="12191980" cy="6857999"/>
          </a:xfrm>
          <a:prstGeom prst="rect">
            <a:avLst/>
          </a:prstGeom>
        </p:spPr>
      </p:pic>
      <p:sp>
        <p:nvSpPr>
          <p:cNvPr id="6" name="Υπότιτλος 5">
            <a:extLst>
              <a:ext uri="{FF2B5EF4-FFF2-40B4-BE49-F238E27FC236}">
                <a16:creationId xmlns:a16="http://schemas.microsoft.com/office/drawing/2014/main" id="{C54D5F7E-3B51-421B-AFC2-5E83A973185A}"/>
              </a:ext>
            </a:extLst>
          </p:cNvPr>
          <p:cNvSpPr>
            <a:spLocks noGrp="1"/>
          </p:cNvSpPr>
          <p:nvPr>
            <p:ph type="subTitle" idx="1"/>
          </p:nvPr>
        </p:nvSpPr>
        <p:spPr>
          <a:xfrm>
            <a:off x="114455" y="5254960"/>
            <a:ext cx="4812656" cy="1259336"/>
          </a:xfrm>
        </p:spPr>
        <p:txBody>
          <a:bodyPr>
            <a:noAutofit/>
          </a:bodyPr>
          <a:lstStyle/>
          <a:p>
            <a:r>
              <a:rPr lang="en-GB" sz="1200" dirty="0">
                <a:solidFill>
                  <a:schemeClr val="tx1">
                    <a:lumMod val="95000"/>
                  </a:schemeClr>
                </a:solidFill>
                <a:latin typeface="Times New Roman" panose="02020603050405020304" pitchFamily="18" charset="0"/>
                <a:cs typeface="Times New Roman" panose="02020603050405020304" pitchFamily="18" charset="0"/>
              </a:rPr>
              <a:t>MSc: Information Systems Development and Security</a:t>
            </a:r>
          </a:p>
          <a:p>
            <a:r>
              <a:rPr lang="el-GR" sz="1200" dirty="0">
                <a:solidFill>
                  <a:schemeClr val="tx1">
                    <a:lumMod val="95000"/>
                  </a:schemeClr>
                </a:solidFill>
                <a:latin typeface="Times New Roman" panose="02020603050405020304" pitchFamily="18" charset="0"/>
                <a:cs typeface="Times New Roman" panose="02020603050405020304" pitchFamily="18" charset="0"/>
              </a:rPr>
              <a:t>Μάθημα</a:t>
            </a:r>
            <a:r>
              <a:rPr lang="en-GB" sz="1200" dirty="0">
                <a:solidFill>
                  <a:schemeClr val="tx1">
                    <a:lumMod val="95000"/>
                  </a:schemeClr>
                </a:solidFill>
                <a:latin typeface="Times New Roman" panose="02020603050405020304" pitchFamily="18" charset="0"/>
                <a:cs typeface="Times New Roman" panose="02020603050405020304" pitchFamily="18" charset="0"/>
              </a:rPr>
              <a:t>: </a:t>
            </a:r>
            <a:r>
              <a:rPr lang="el-GR" sz="1200" dirty="0">
                <a:solidFill>
                  <a:schemeClr val="tx1">
                    <a:lumMod val="95000"/>
                  </a:schemeClr>
                </a:solidFill>
                <a:latin typeface="Times New Roman" panose="02020603050405020304" pitchFamily="18" charset="0"/>
                <a:cs typeface="Times New Roman" panose="02020603050405020304" pitchFamily="18" charset="0"/>
              </a:rPr>
              <a:t>Διοίκηση </a:t>
            </a:r>
            <a:r>
              <a:rPr lang="en-GB" sz="1200" dirty="0">
                <a:solidFill>
                  <a:schemeClr val="tx1">
                    <a:lumMod val="95000"/>
                  </a:schemeClr>
                </a:solidFill>
                <a:latin typeface="Times New Roman" panose="02020603050405020304" pitchFamily="18" charset="0"/>
                <a:cs typeface="Times New Roman" panose="02020603050405020304" pitchFamily="18" charset="0"/>
              </a:rPr>
              <a:t>&amp;</a:t>
            </a:r>
            <a:r>
              <a:rPr lang="el-GR" sz="1200" dirty="0">
                <a:solidFill>
                  <a:schemeClr val="tx1">
                    <a:lumMod val="95000"/>
                  </a:schemeClr>
                </a:solidFill>
                <a:latin typeface="Times New Roman" panose="02020603050405020304" pitchFamily="18" charset="0"/>
                <a:cs typeface="Times New Roman" panose="02020603050405020304" pitchFamily="18" charset="0"/>
              </a:rPr>
              <a:t> Τεχνολογίες </a:t>
            </a:r>
            <a:r>
              <a:rPr lang="el-GR" sz="1200" dirty="0" err="1">
                <a:solidFill>
                  <a:schemeClr val="tx1">
                    <a:lumMod val="95000"/>
                  </a:schemeClr>
                </a:solidFill>
                <a:latin typeface="Times New Roman" panose="02020603050405020304" pitchFamily="18" charset="0"/>
                <a:cs typeface="Times New Roman" panose="02020603050405020304" pitchFamily="18" charset="0"/>
              </a:rPr>
              <a:t>Κυβερνοασφάλειας</a:t>
            </a:r>
            <a:endParaRPr lang="el-GR" sz="1200" dirty="0">
              <a:solidFill>
                <a:schemeClr val="tx1">
                  <a:lumMod val="95000"/>
                </a:schemeClr>
              </a:solidFill>
              <a:latin typeface="Times New Roman" panose="02020603050405020304" pitchFamily="18" charset="0"/>
              <a:cs typeface="Times New Roman" panose="02020603050405020304" pitchFamily="18" charset="0"/>
            </a:endParaRPr>
          </a:p>
          <a:p>
            <a:r>
              <a:rPr lang="el-GR" sz="1200" dirty="0">
                <a:solidFill>
                  <a:schemeClr val="tx1">
                    <a:lumMod val="95000"/>
                  </a:schemeClr>
                </a:solidFill>
                <a:latin typeface="Times New Roman" panose="02020603050405020304" pitchFamily="18" charset="0"/>
                <a:cs typeface="Times New Roman" panose="02020603050405020304" pitchFamily="18" charset="0"/>
              </a:rPr>
              <a:t>Καθηγητής</a:t>
            </a:r>
            <a:r>
              <a:rPr lang="en-GB" sz="1200" dirty="0">
                <a:solidFill>
                  <a:schemeClr val="tx1">
                    <a:lumMod val="95000"/>
                  </a:schemeClr>
                </a:solidFill>
                <a:latin typeface="Times New Roman" panose="02020603050405020304" pitchFamily="18" charset="0"/>
                <a:cs typeface="Times New Roman" panose="02020603050405020304" pitchFamily="18" charset="0"/>
              </a:rPr>
              <a:t>: </a:t>
            </a:r>
            <a:r>
              <a:rPr lang="el-GR" sz="1200" dirty="0">
                <a:solidFill>
                  <a:schemeClr val="tx1">
                    <a:lumMod val="95000"/>
                  </a:schemeClr>
                </a:solidFill>
                <a:latin typeface="Times New Roman" panose="02020603050405020304" pitchFamily="18" charset="0"/>
                <a:cs typeface="Times New Roman" panose="02020603050405020304" pitchFamily="18" charset="0"/>
              </a:rPr>
              <a:t>Δρ. </a:t>
            </a:r>
            <a:r>
              <a:rPr lang="el-GR" sz="1200" dirty="0" err="1">
                <a:solidFill>
                  <a:schemeClr val="tx1">
                    <a:lumMod val="95000"/>
                  </a:schemeClr>
                </a:solidFill>
                <a:latin typeface="Times New Roman" panose="02020603050405020304" pitchFamily="18" charset="0"/>
                <a:cs typeface="Times New Roman" panose="02020603050405020304" pitchFamily="18" charset="0"/>
              </a:rPr>
              <a:t>Γρίτζαλης</a:t>
            </a:r>
            <a:r>
              <a:rPr lang="el-GR" sz="1200" dirty="0">
                <a:solidFill>
                  <a:schemeClr val="tx1">
                    <a:lumMod val="95000"/>
                  </a:schemeClr>
                </a:solidFill>
                <a:latin typeface="Times New Roman" panose="02020603050405020304" pitchFamily="18" charset="0"/>
                <a:cs typeface="Times New Roman" panose="02020603050405020304" pitchFamily="18" charset="0"/>
              </a:rPr>
              <a:t> </a:t>
            </a:r>
          </a:p>
          <a:p>
            <a:r>
              <a:rPr lang="el-GR" sz="1200" dirty="0">
                <a:solidFill>
                  <a:schemeClr val="tx1">
                    <a:lumMod val="95000"/>
                  </a:schemeClr>
                </a:solidFill>
                <a:latin typeface="Times New Roman" panose="02020603050405020304" pitchFamily="18" charset="0"/>
                <a:cs typeface="Times New Roman" panose="02020603050405020304" pitchFamily="18" charset="0"/>
              </a:rPr>
              <a:t>Φοιτήτριες</a:t>
            </a:r>
            <a:r>
              <a:rPr lang="en-GB" sz="1200" dirty="0">
                <a:solidFill>
                  <a:schemeClr val="tx1">
                    <a:lumMod val="95000"/>
                  </a:schemeClr>
                </a:solidFill>
                <a:latin typeface="Times New Roman" panose="02020603050405020304" pitchFamily="18" charset="0"/>
                <a:cs typeface="Times New Roman" panose="02020603050405020304" pitchFamily="18" charset="0"/>
              </a:rPr>
              <a:t>: </a:t>
            </a:r>
            <a:r>
              <a:rPr lang="el-GR" sz="1200" dirty="0">
                <a:solidFill>
                  <a:schemeClr val="tx1">
                    <a:lumMod val="95000"/>
                  </a:schemeClr>
                </a:solidFill>
                <a:latin typeface="Times New Roman" panose="02020603050405020304" pitchFamily="18" charset="0"/>
                <a:cs typeface="Times New Roman" panose="02020603050405020304" pitchFamily="18" charset="0"/>
              </a:rPr>
              <a:t>Αθανασίου Λυδία </a:t>
            </a:r>
            <a:r>
              <a:rPr lang="en-GB" sz="1200" dirty="0">
                <a:solidFill>
                  <a:schemeClr val="tx1">
                    <a:lumMod val="95000"/>
                  </a:schemeClr>
                </a:solidFill>
                <a:latin typeface="Times New Roman" panose="02020603050405020304" pitchFamily="18" charset="0"/>
                <a:cs typeface="Times New Roman" panose="02020603050405020304" pitchFamily="18" charset="0"/>
              </a:rPr>
              <a:t>f3312102, </a:t>
            </a:r>
            <a:r>
              <a:rPr lang="el-GR" sz="1200" dirty="0">
                <a:solidFill>
                  <a:schemeClr val="tx1">
                    <a:lumMod val="95000"/>
                  </a:schemeClr>
                </a:solidFill>
                <a:latin typeface="Times New Roman" panose="02020603050405020304" pitchFamily="18" charset="0"/>
                <a:cs typeface="Times New Roman" panose="02020603050405020304" pitchFamily="18" charset="0"/>
              </a:rPr>
              <a:t>Δρούγκα Σοφία </a:t>
            </a:r>
            <a:r>
              <a:rPr lang="en-GB" sz="1200" dirty="0">
                <a:solidFill>
                  <a:schemeClr val="tx1">
                    <a:lumMod val="95000"/>
                  </a:schemeClr>
                </a:solidFill>
                <a:latin typeface="Times New Roman" panose="02020603050405020304" pitchFamily="18" charset="0"/>
                <a:cs typeface="Times New Roman" panose="02020603050405020304" pitchFamily="18" charset="0"/>
              </a:rPr>
              <a:t>f3312105</a:t>
            </a:r>
          </a:p>
          <a:p>
            <a:endParaRPr lang="el-GR" sz="400" dirty="0">
              <a:solidFill>
                <a:schemeClr val="tx1">
                  <a:lumMod val="95000"/>
                </a:schemeClr>
              </a:solidFill>
            </a:endParaRPr>
          </a:p>
        </p:txBody>
      </p:sp>
      <p:sp>
        <p:nvSpPr>
          <p:cNvPr id="5" name="TextBox 4">
            <a:extLst>
              <a:ext uri="{FF2B5EF4-FFF2-40B4-BE49-F238E27FC236}">
                <a16:creationId xmlns:a16="http://schemas.microsoft.com/office/drawing/2014/main" id="{926CECEF-5245-40FE-A341-A408A09F2F3A}"/>
              </a:ext>
            </a:extLst>
          </p:cNvPr>
          <p:cNvSpPr txBox="1"/>
          <p:nvPr/>
        </p:nvSpPr>
        <p:spPr>
          <a:xfrm>
            <a:off x="9812044" y="6627168"/>
            <a:ext cx="2536795" cy="230832"/>
          </a:xfrm>
          <a:prstGeom prst="rect">
            <a:avLst/>
          </a:prstGeom>
          <a:noFill/>
        </p:spPr>
        <p:txBody>
          <a:bodyPr wrap="square">
            <a:spAutoFit/>
          </a:bodyPr>
          <a:lstStyle/>
          <a:p>
            <a:r>
              <a:rPr lang="en-GB" sz="900">
                <a:hlinkClick r:id="rId3"/>
              </a:rPr>
              <a:t>New OWASP Top 10 2021 » Hacking Lethani</a:t>
            </a:r>
            <a:endParaRPr lang="el-GR" sz="900" dirty="0"/>
          </a:p>
        </p:txBody>
      </p:sp>
      <p:pic>
        <p:nvPicPr>
          <p:cNvPr id="2050" name="Picture 2" descr="Οικονομικό Πανεπιστήμιο Αθηνών">
            <a:extLst>
              <a:ext uri="{FF2B5EF4-FFF2-40B4-BE49-F238E27FC236}">
                <a16:creationId xmlns:a16="http://schemas.microsoft.com/office/drawing/2014/main" id="{EDC61A23-0F4E-46BE-862F-51EA8BD16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285" y="4542157"/>
            <a:ext cx="3228998" cy="71280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2021 CWE Most Important Hardware Weaknesses logo">
            <a:extLst>
              <a:ext uri="{FF2B5EF4-FFF2-40B4-BE49-F238E27FC236}">
                <a16:creationId xmlns:a16="http://schemas.microsoft.com/office/drawing/2014/main" id="{BAA185DF-0B89-4028-8215-D856E84840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16554" y="4751459"/>
            <a:ext cx="1275426" cy="1272164"/>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D9196C-DF53-439A-8A33-F8CC4FA10992}"/>
              </a:ext>
            </a:extLst>
          </p:cNvPr>
          <p:cNvSpPr txBox="1"/>
          <p:nvPr/>
        </p:nvSpPr>
        <p:spPr>
          <a:xfrm>
            <a:off x="727865" y="6404322"/>
            <a:ext cx="3585837" cy="281825"/>
          </a:xfrm>
          <a:prstGeom prst="rect">
            <a:avLst/>
          </a:prstGeom>
          <a:noFill/>
        </p:spPr>
        <p:txBody>
          <a:bodyPr wrap="square">
            <a:spAutoFit/>
          </a:bodyPr>
          <a:lstStyle/>
          <a:p>
            <a:r>
              <a:rPr lang="en-GB" sz="1200" dirty="0">
                <a:solidFill>
                  <a:schemeClr val="tx1">
                    <a:lumMod val="85000"/>
                  </a:schemeClr>
                </a:solidFill>
              </a:rPr>
              <a:t>2021 CWE Most Important Hardware Weaknesses</a:t>
            </a:r>
          </a:p>
        </p:txBody>
      </p:sp>
    </p:spTree>
    <p:extLst>
      <p:ext uri="{BB962C8B-B14F-4D97-AF65-F5344CB8AC3E}">
        <p14:creationId xmlns:p14="http://schemas.microsoft.com/office/powerpoint/2010/main" val="6354320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00"/>
                                        <p:tgtEl>
                                          <p:spTgt spid="205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down)">
                                      <p:cBhvr>
                                        <p:cTn id="15" dur="500"/>
                                        <p:tgtEl>
                                          <p:spTgt spid="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Effect transition="in" filter="wipe(down)">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Effect transition="in" filter="wipe(down)">
                                      <p:cBhvr>
                                        <p:cTn id="25"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7" name="Εικόνα 16">
            <a:extLst>
              <a:ext uri="{FF2B5EF4-FFF2-40B4-BE49-F238E27FC236}">
                <a16:creationId xmlns:a16="http://schemas.microsoft.com/office/drawing/2014/main" id="{B3E7079A-D04F-4FC3-99EF-743108E43AA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t="10000"/>
          <a:stretch/>
        </p:blipFill>
        <p:spPr>
          <a:xfrm>
            <a:off x="20" y="10"/>
            <a:ext cx="12191980" cy="6857990"/>
          </a:xfrm>
          <a:prstGeom prst="rect">
            <a:avLst/>
          </a:prstGeom>
        </p:spPr>
      </p:pic>
      <p:sp useBgFill="1">
        <p:nvSpPr>
          <p:cNvPr id="24" name="Freeform 5">
            <a:extLst>
              <a:ext uri="{FF2B5EF4-FFF2-40B4-BE49-F238E27FC236}">
                <a16:creationId xmlns:a16="http://schemas.microsoft.com/office/drawing/2014/main" id="{051F07E2-B05C-41F9-A9EE-4AC115603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1874" y="586660"/>
            <a:ext cx="10777950" cy="5679835"/>
          </a:xfrm>
          <a:custGeom>
            <a:avLst/>
            <a:gdLst>
              <a:gd name="T0" fmla="*/ 2209 w 2250"/>
              <a:gd name="T1" fmla="*/ 0 h 1185"/>
              <a:gd name="T2" fmla="*/ 1419 w 2250"/>
              <a:gd name="T3" fmla="*/ 0 h 1185"/>
              <a:gd name="T4" fmla="*/ 830 w 2250"/>
              <a:gd name="T5" fmla="*/ 0 h 1185"/>
              <a:gd name="T6" fmla="*/ 40 w 2250"/>
              <a:gd name="T7" fmla="*/ 0 h 1185"/>
              <a:gd name="T8" fmla="*/ 0 w 2250"/>
              <a:gd name="T9" fmla="*/ 46 h 1185"/>
              <a:gd name="T10" fmla="*/ 0 w 2250"/>
              <a:gd name="T11" fmla="*/ 1140 h 1185"/>
              <a:gd name="T12" fmla="*/ 40 w 2250"/>
              <a:gd name="T13" fmla="*/ 1185 h 1185"/>
              <a:gd name="T14" fmla="*/ 830 w 2250"/>
              <a:gd name="T15" fmla="*/ 1185 h 1185"/>
              <a:gd name="T16" fmla="*/ 1419 w 2250"/>
              <a:gd name="T17" fmla="*/ 1185 h 1185"/>
              <a:gd name="T18" fmla="*/ 2209 w 2250"/>
              <a:gd name="T19" fmla="*/ 1185 h 1185"/>
              <a:gd name="T20" fmla="*/ 2250 w 2250"/>
              <a:gd name="T21" fmla="*/ 1140 h 1185"/>
              <a:gd name="T22" fmla="*/ 2250 w 2250"/>
              <a:gd name="T23" fmla="*/ 46 h 1185"/>
              <a:gd name="T24" fmla="*/ 2209 w 2250"/>
              <a:gd name="T25" fmla="*/ 0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0" h="1185">
                <a:moveTo>
                  <a:pt x="2209" y="0"/>
                </a:moveTo>
                <a:cubicBezTo>
                  <a:pt x="1419" y="0"/>
                  <a:pt x="1419" y="0"/>
                  <a:pt x="1419" y="0"/>
                </a:cubicBezTo>
                <a:cubicBezTo>
                  <a:pt x="830" y="0"/>
                  <a:pt x="830" y="0"/>
                  <a:pt x="830" y="0"/>
                </a:cubicBezTo>
                <a:cubicBezTo>
                  <a:pt x="40" y="0"/>
                  <a:pt x="40" y="0"/>
                  <a:pt x="40" y="0"/>
                </a:cubicBezTo>
                <a:cubicBezTo>
                  <a:pt x="18" y="0"/>
                  <a:pt x="0" y="20"/>
                  <a:pt x="0" y="46"/>
                </a:cubicBezTo>
                <a:cubicBezTo>
                  <a:pt x="0" y="1140"/>
                  <a:pt x="0" y="1140"/>
                  <a:pt x="0" y="1140"/>
                </a:cubicBezTo>
                <a:cubicBezTo>
                  <a:pt x="0" y="1165"/>
                  <a:pt x="18" y="1185"/>
                  <a:pt x="40" y="1185"/>
                </a:cubicBezTo>
                <a:cubicBezTo>
                  <a:pt x="830" y="1185"/>
                  <a:pt x="830" y="1185"/>
                  <a:pt x="830" y="1185"/>
                </a:cubicBezTo>
                <a:cubicBezTo>
                  <a:pt x="1419" y="1185"/>
                  <a:pt x="1419" y="1185"/>
                  <a:pt x="1419" y="1185"/>
                </a:cubicBezTo>
                <a:cubicBezTo>
                  <a:pt x="2209" y="1185"/>
                  <a:pt x="2209" y="1185"/>
                  <a:pt x="2209" y="1185"/>
                </a:cubicBezTo>
                <a:cubicBezTo>
                  <a:pt x="2232" y="1185"/>
                  <a:pt x="2250" y="1165"/>
                  <a:pt x="2250" y="1140"/>
                </a:cubicBezTo>
                <a:cubicBezTo>
                  <a:pt x="2250" y="46"/>
                  <a:pt x="2250" y="46"/>
                  <a:pt x="2250" y="46"/>
                </a:cubicBezTo>
                <a:cubicBezTo>
                  <a:pt x="2250" y="20"/>
                  <a:pt x="2232" y="0"/>
                  <a:pt x="2209" y="0"/>
                </a:cubicBezTo>
                <a:close/>
              </a:path>
            </a:pathLst>
          </a:custGeom>
          <a:blipFill rotWithShape="0">
            <a:blip r:embed="rId2">
              <a:duotone>
                <a:schemeClr val="bg2">
                  <a:shade val="80000"/>
                  <a:lumMod val="80000"/>
                </a:schemeClr>
                <a:schemeClr val="bg2">
                  <a:tint val="98000"/>
                </a:schemeClr>
              </a:duotone>
            </a:blip>
            <a:stretch>
              <a:fillRect l="-16825" t="-36336" r="-42404" b="-69472"/>
            </a:stretch>
          </a:blip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Τίτλος 1">
            <a:extLst>
              <a:ext uri="{FF2B5EF4-FFF2-40B4-BE49-F238E27FC236}">
                <a16:creationId xmlns:a16="http://schemas.microsoft.com/office/drawing/2014/main" id="{361A1945-8566-485E-9278-124224897516}"/>
              </a:ext>
            </a:extLst>
          </p:cNvPr>
          <p:cNvSpPr txBox="1">
            <a:spLocks/>
          </p:cNvSpPr>
          <p:nvPr/>
        </p:nvSpPr>
        <p:spPr>
          <a:xfrm>
            <a:off x="583660" y="512211"/>
            <a:ext cx="10906164" cy="970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2400" dirty="0">
                <a:cs typeface="Times New Roman" panose="02020603050405020304" pitchFamily="18" charset="0"/>
              </a:rPr>
              <a:t>A7:2021 – Identification and Authentication Failures </a:t>
            </a:r>
            <a:r>
              <a:rPr lang="en-US" sz="1900" dirty="0">
                <a:cs typeface="Times New Roman" panose="02020603050405020304" pitchFamily="18" charset="0"/>
                <a:sym typeface="Wingdings" panose="05000000000000000000" pitchFamily="2" charset="2"/>
              </a:rPr>
              <a:t> A2:2017- Broken Authentication</a:t>
            </a:r>
            <a:endParaRPr lang="en-US" sz="1900" dirty="0"/>
          </a:p>
        </p:txBody>
      </p:sp>
      <p:sp>
        <p:nvSpPr>
          <p:cNvPr id="3" name="Θέση περιεχομένου 2">
            <a:extLst>
              <a:ext uri="{FF2B5EF4-FFF2-40B4-BE49-F238E27FC236}">
                <a16:creationId xmlns:a16="http://schemas.microsoft.com/office/drawing/2014/main" id="{C299A680-9CA8-49F5-8C10-336DCBB7CB7B}"/>
              </a:ext>
            </a:extLst>
          </p:cNvPr>
          <p:cNvSpPr>
            <a:spLocks noGrp="1"/>
          </p:cNvSpPr>
          <p:nvPr>
            <p:ph idx="1"/>
          </p:nvPr>
        </p:nvSpPr>
        <p:spPr>
          <a:xfrm>
            <a:off x="1046724" y="1415926"/>
            <a:ext cx="10098552" cy="4680886"/>
          </a:xfrm>
        </p:spPr>
        <p:txBody>
          <a:bodyPr vert="horz" lIns="91440" tIns="45720" rIns="91440" bIns="45720" rtlCol="0" anchor="ctr">
            <a:normAutofit/>
          </a:bodyPr>
          <a:lstStyle/>
          <a:p>
            <a:pPr marL="36900" indent="0">
              <a:lnSpc>
                <a:spcPct val="90000"/>
              </a:lnSpc>
              <a:buClr>
                <a:srgbClr val="0BB4DF"/>
              </a:buClr>
              <a:buNone/>
            </a:pPr>
            <a:r>
              <a:rPr lang="en-US" sz="1400" dirty="0">
                <a:latin typeface="Times New Roman" panose="02020603050405020304" pitchFamily="18" charset="0"/>
                <a:cs typeface="Times New Roman" panose="02020603050405020304" pitchFamily="18" charset="0"/>
              </a:rPr>
              <a:t>It </a:t>
            </a:r>
            <a:r>
              <a:rPr lang="en-US" sz="1400" dirty="0">
                <a:solidFill>
                  <a:schemeClr val="accent1">
                    <a:lumMod val="60000"/>
                    <a:lumOff val="40000"/>
                  </a:schemeClr>
                </a:solidFill>
                <a:latin typeface="Times New Roman" panose="02020603050405020304" pitchFamily="18" charset="0"/>
                <a:cs typeface="Times New Roman" panose="02020603050405020304" pitchFamily="18" charset="0"/>
              </a:rPr>
              <a:t>was </a:t>
            </a:r>
            <a:r>
              <a:rPr lang="en-US" sz="1400" b="0" i="0" dirty="0">
                <a:solidFill>
                  <a:schemeClr val="accent1">
                    <a:lumMod val="60000"/>
                    <a:lumOff val="40000"/>
                  </a:schemeClr>
                </a:solidFill>
                <a:latin typeface="Times New Roman" panose="02020603050405020304" pitchFamily="18" charset="0"/>
                <a:cs typeface="Times New Roman" panose="02020603050405020304" pitchFamily="18" charset="0"/>
              </a:rPr>
              <a:t>previously </a:t>
            </a:r>
            <a:r>
              <a:rPr lang="en-US" sz="1400" b="0" i="0" dirty="0">
                <a:latin typeface="Times New Roman" panose="02020603050405020304" pitchFamily="18" charset="0"/>
                <a:cs typeface="Times New Roman" panose="02020603050405020304" pitchFamily="18" charset="0"/>
              </a:rPr>
              <a:t>Broken Authentication and is </a:t>
            </a:r>
            <a:r>
              <a:rPr lang="en-US" sz="1400" b="0" i="0" dirty="0">
                <a:solidFill>
                  <a:schemeClr val="accent1">
                    <a:lumMod val="60000"/>
                    <a:lumOff val="40000"/>
                  </a:schemeClr>
                </a:solidFill>
                <a:latin typeface="Times New Roman" panose="02020603050405020304" pitchFamily="18" charset="0"/>
                <a:cs typeface="Times New Roman" panose="02020603050405020304" pitchFamily="18" charset="0"/>
              </a:rPr>
              <a:t>sliding down </a:t>
            </a:r>
            <a:r>
              <a:rPr lang="en-US" sz="1400" b="0" i="0" dirty="0">
                <a:latin typeface="Times New Roman" panose="02020603050405020304" pitchFamily="18" charset="0"/>
                <a:cs typeface="Times New Roman" panose="02020603050405020304" pitchFamily="18" charset="0"/>
              </a:rPr>
              <a:t>from the second (2017) to seventh position in OWASP 2021 list.</a:t>
            </a:r>
            <a:endParaRPr lang="en-US" sz="1400" dirty="0">
              <a:latin typeface="Times New Roman" panose="02020603050405020304" pitchFamily="18" charset="0"/>
              <a:cs typeface="Times New Roman" panose="02020603050405020304" pitchFamily="18" charset="0"/>
            </a:endParaRPr>
          </a:p>
          <a:p>
            <a:pPr>
              <a:lnSpc>
                <a:spcPct val="90000"/>
              </a:lnSpc>
              <a:buClr>
                <a:srgbClr val="0BB4DF"/>
              </a:buClr>
            </a:pPr>
            <a:r>
              <a:rPr lang="en-US" sz="1400" dirty="0">
                <a:latin typeface="Times New Roman" panose="02020603050405020304" pitchFamily="18" charset="0"/>
                <a:cs typeface="Times New Roman" panose="02020603050405020304" pitchFamily="18" charset="0"/>
              </a:rPr>
              <a:t>Certain applications are often improperly implemented. Specifically, functions related to authentication and session management, when implemented incorrectly, allow attackers to compromise passwords, keywords, and sessions.</a:t>
            </a:r>
          </a:p>
          <a:p>
            <a:pPr>
              <a:lnSpc>
                <a:spcPct val="90000"/>
              </a:lnSpc>
              <a:buClr>
                <a:srgbClr val="0BB4DF"/>
              </a:buClr>
            </a:pPr>
            <a:r>
              <a:rPr lang="en-US" sz="1400" b="1" dirty="0">
                <a:latin typeface="Times New Roman" panose="02020603050405020304" pitchFamily="18" charset="0"/>
                <a:cs typeface="Times New Roman" panose="02020603050405020304" pitchFamily="18" charset="0"/>
              </a:rPr>
              <a:t>A broken authentication</a:t>
            </a:r>
            <a:r>
              <a:rPr lang="en-US" sz="1400" dirty="0">
                <a:latin typeface="Times New Roman" panose="02020603050405020304" pitchFamily="18" charset="0"/>
                <a:cs typeface="Times New Roman" panose="02020603050405020304" pitchFamily="18" charset="0"/>
              </a:rPr>
              <a:t> vulnerability can allow an attacker to use </a:t>
            </a:r>
            <a:r>
              <a:rPr lang="en-US" sz="1400" dirty="0">
                <a:solidFill>
                  <a:schemeClr val="accent1">
                    <a:lumMod val="60000"/>
                    <a:lumOff val="40000"/>
                  </a:schemeClr>
                </a:solidFill>
                <a:latin typeface="Times New Roman" panose="02020603050405020304" pitchFamily="18" charset="0"/>
                <a:cs typeface="Times New Roman" panose="02020603050405020304" pitchFamily="18" charset="0"/>
              </a:rPr>
              <a:t>manual</a:t>
            </a:r>
            <a:r>
              <a:rPr lang="en-US" sz="1400" dirty="0">
                <a:latin typeface="Times New Roman" panose="02020603050405020304" pitchFamily="18" charset="0"/>
                <a:cs typeface="Times New Roman" panose="02020603050405020304" pitchFamily="18" charset="0"/>
              </a:rPr>
              <a:t> and/or automatic methods to try to gain control over any account they want in a system  or to gain complete control over the system.</a:t>
            </a:r>
          </a:p>
          <a:p>
            <a:pPr>
              <a:lnSpc>
                <a:spcPct val="90000"/>
              </a:lnSpc>
              <a:buClr>
                <a:srgbClr val="0BB4DF"/>
              </a:buClr>
            </a:pPr>
            <a:r>
              <a:rPr lang="en-US" sz="1400" b="1" dirty="0">
                <a:latin typeface="Times New Roman" panose="02020603050405020304" pitchFamily="18" charset="0"/>
                <a:cs typeface="Times New Roman" panose="02020603050405020304" pitchFamily="18" charset="0"/>
              </a:rPr>
              <a:t>Types of Attack:</a:t>
            </a:r>
            <a:r>
              <a:rPr lang="en-US" sz="1400" dirty="0">
                <a:latin typeface="Times New Roman" panose="02020603050405020304" pitchFamily="18" charset="0"/>
                <a:cs typeface="Times New Roman" panose="02020603050405020304" pitchFamily="18" charset="0"/>
              </a:rPr>
              <a:t> Phishing attack, Brute force attack, Man in the middle attack.</a:t>
            </a:r>
          </a:p>
          <a:p>
            <a:pPr>
              <a:lnSpc>
                <a:spcPct val="90000"/>
              </a:lnSpc>
              <a:buClr>
                <a:srgbClr val="0BB4DF"/>
              </a:buClr>
            </a:pPr>
            <a:r>
              <a:rPr lang="en-US" sz="1400" b="1" dirty="0">
                <a:latin typeface="Times New Roman" panose="02020603050405020304" pitchFamily="18" charset="0"/>
                <a:cs typeface="Times New Roman" panose="02020603050405020304" pitchFamily="18" charset="0"/>
              </a:rPr>
              <a:t>Detection:</a:t>
            </a:r>
            <a:r>
              <a:rPr lang="en-US" sz="1400" dirty="0">
                <a:latin typeface="Times New Roman" panose="02020603050405020304" pitchFamily="18" charset="0"/>
                <a:cs typeface="Times New Roman" panose="02020603050405020304" pitchFamily="18" charset="0"/>
              </a:rPr>
              <a:t> Black-list/White-list based tools.</a:t>
            </a:r>
          </a:p>
          <a:p>
            <a:pPr>
              <a:lnSpc>
                <a:spcPct val="90000"/>
              </a:lnSpc>
              <a:buClr>
                <a:srgbClr val="0BB4DF"/>
              </a:buClr>
            </a:pPr>
            <a:r>
              <a:rPr lang="en-US" sz="1400" b="1" dirty="0">
                <a:latin typeface="Times New Roman" panose="02020603050405020304" pitchFamily="18" charset="0"/>
                <a:cs typeface="Times New Roman" panose="02020603050405020304" pitchFamily="18" charset="0"/>
              </a:rPr>
              <a:t>Example: </a:t>
            </a:r>
            <a:r>
              <a:rPr lang="en-US" sz="1400" dirty="0">
                <a:latin typeface="Times New Roman" panose="02020603050405020304" pitchFamily="18" charset="0"/>
                <a:cs typeface="Times New Roman" panose="02020603050405020304" pitchFamily="18" charset="0"/>
              </a:rPr>
              <a:t>A web application allows the use of </a:t>
            </a:r>
            <a:r>
              <a:rPr lang="en-US" sz="1400" dirty="0">
                <a:solidFill>
                  <a:schemeClr val="accent1">
                    <a:lumMod val="60000"/>
                    <a:lumOff val="40000"/>
                  </a:schemeClr>
                </a:solidFill>
                <a:latin typeface="Times New Roman" panose="02020603050405020304" pitchFamily="18" charset="0"/>
                <a:cs typeface="Times New Roman" panose="02020603050405020304" pitchFamily="18" charset="0"/>
              </a:rPr>
              <a:t>weak or well-known </a:t>
            </a:r>
            <a:r>
              <a:rPr lang="en-US" sz="1400" dirty="0">
                <a:latin typeface="Times New Roman" panose="02020603050405020304" pitchFamily="18" charset="0"/>
                <a:cs typeface="Times New Roman" panose="02020603050405020304" pitchFamily="18" charset="0"/>
              </a:rPr>
              <a:t>passwords (e.g. “password1”) </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rPr>
              <a:t>Solution: Multi-factor authentication can help reduce the risk of compromised accounts. </a:t>
            </a:r>
          </a:p>
          <a:p>
            <a:pPr>
              <a:lnSpc>
                <a:spcPct val="90000"/>
              </a:lnSpc>
              <a:buClr>
                <a:srgbClr val="0BB4DF"/>
              </a:buClr>
            </a:pPr>
            <a:r>
              <a:rPr lang="en-US" sz="1400" b="1" dirty="0">
                <a:latin typeface="Times New Roman" panose="02020603050405020304" pitchFamily="18" charset="0"/>
                <a:cs typeface="Times New Roman" panose="02020603050405020304" pitchFamily="18" charset="0"/>
              </a:rPr>
              <a:t>Prevention</a:t>
            </a:r>
            <a:r>
              <a:rPr lang="en-US" sz="1400" dirty="0">
                <a:latin typeface="Times New Roman" panose="02020603050405020304" pitchFamily="18" charset="0"/>
                <a:cs typeface="Times New Roman" panose="02020603050405020304" pitchFamily="18" charset="0"/>
              </a:rPr>
              <a:t> </a:t>
            </a:r>
          </a:p>
          <a:p>
            <a:pPr lvl="1">
              <a:lnSpc>
                <a:spcPct val="90000"/>
              </a:lnSpc>
              <a:buClr>
                <a:srgbClr val="0BB4DF"/>
              </a:buClr>
            </a:pPr>
            <a:r>
              <a:rPr lang="en-US" sz="1400" dirty="0">
                <a:latin typeface="Times New Roman" panose="02020603050405020304" pitchFamily="18" charset="0"/>
                <a:cs typeface="Times New Roman" panose="02020603050405020304" pitchFamily="18" charset="0"/>
              </a:rPr>
              <a:t>Using a trusted third party.</a:t>
            </a:r>
          </a:p>
          <a:p>
            <a:pPr lvl="1">
              <a:lnSpc>
                <a:spcPct val="90000"/>
              </a:lnSpc>
              <a:buClr>
                <a:srgbClr val="0BB4DF"/>
              </a:buClr>
            </a:pPr>
            <a:r>
              <a:rPr lang="en-US" sz="1400" dirty="0">
                <a:latin typeface="Times New Roman" panose="02020603050405020304" pitchFamily="18" charset="0"/>
                <a:cs typeface="Times New Roman" panose="02020603050405020304" pitchFamily="18" charset="0"/>
              </a:rPr>
              <a:t>Awareness of users. </a:t>
            </a:r>
          </a:p>
          <a:p>
            <a:pPr lvl="1">
              <a:lnSpc>
                <a:spcPct val="90000"/>
              </a:lnSpc>
              <a:buClr>
                <a:srgbClr val="0BB4DF"/>
              </a:buClr>
            </a:pPr>
            <a:r>
              <a:rPr lang="en-US" sz="1400" dirty="0">
                <a:latin typeface="Times New Roman" panose="02020603050405020304" pitchFamily="18" charset="0"/>
                <a:cs typeface="Times New Roman" panose="02020603050405020304" pitchFamily="18" charset="0"/>
              </a:rPr>
              <a:t>Block the phishing e-mails by various spam filters. </a:t>
            </a:r>
          </a:p>
          <a:p>
            <a:pPr lvl="1">
              <a:lnSpc>
                <a:spcPct val="90000"/>
              </a:lnSpc>
              <a:buClr>
                <a:srgbClr val="0BB4DF"/>
              </a:buClr>
            </a:pPr>
            <a:r>
              <a:rPr lang="en-US" sz="1400" dirty="0">
                <a:latin typeface="Times New Roman" panose="02020603050405020304" pitchFamily="18" charset="0"/>
                <a:cs typeface="Times New Roman" panose="02020603050405020304" pitchFamily="18" charset="0"/>
              </a:rPr>
              <a:t>Using strong encryption – Hashing. </a:t>
            </a:r>
          </a:p>
          <a:p>
            <a:pPr lvl="1">
              <a:lnSpc>
                <a:spcPct val="90000"/>
              </a:lnSpc>
              <a:buClr>
                <a:srgbClr val="0BB4DF"/>
              </a:buClr>
            </a:pPr>
            <a:r>
              <a:rPr lang="en-US" sz="1400" dirty="0">
                <a:latin typeface="Times New Roman" panose="02020603050405020304" pitchFamily="18" charset="0"/>
                <a:cs typeface="Times New Roman" panose="02020603050405020304" pitchFamily="18" charset="0"/>
              </a:rPr>
              <a:t>Using multi factor authentication.</a:t>
            </a:r>
          </a:p>
          <a:p>
            <a:pPr lvl="1">
              <a:lnSpc>
                <a:spcPct val="90000"/>
              </a:lnSpc>
              <a:buClr>
                <a:srgbClr val="0BB4DF"/>
              </a:buClr>
            </a:pPr>
            <a:r>
              <a:rPr lang="en-US" sz="1400" b="0" i="0" dirty="0">
                <a:latin typeface="Times New Roman" panose="02020603050405020304" pitchFamily="18" charset="0"/>
                <a:cs typeface="Times New Roman" panose="02020603050405020304" pitchFamily="18" charset="0"/>
              </a:rPr>
              <a:t>Do not ship or deploy with any default credentials.</a:t>
            </a:r>
            <a:endParaRPr lang="en-US" sz="1400" dirty="0">
              <a:latin typeface="Times New Roman" panose="02020603050405020304" pitchFamily="18" charset="0"/>
              <a:cs typeface="Times New Roman" panose="02020603050405020304" pitchFamily="18" charset="0"/>
            </a:endParaRPr>
          </a:p>
          <a:p>
            <a:pPr>
              <a:lnSpc>
                <a:spcPct val="90000"/>
              </a:lnSpc>
              <a:buClr>
                <a:srgbClr val="0BB4DF"/>
              </a:buClr>
            </a:pPr>
            <a:endParaRPr lang="en-US" sz="1000" dirty="0"/>
          </a:p>
        </p:txBody>
      </p:sp>
      <p:pic>
        <p:nvPicPr>
          <p:cNvPr id="26" name="Εικόνα 25" descr="Εικόνα που περιέχει κείμενο, ηλεκτρονικές συσκευές, κύκλωμα&#10;&#10;Περιγραφή που δημιουργήθηκε αυτόματα">
            <a:extLst>
              <a:ext uri="{FF2B5EF4-FFF2-40B4-BE49-F238E27FC236}">
                <a16:creationId xmlns:a16="http://schemas.microsoft.com/office/drawing/2014/main" id="{F4714528-090B-4849-9174-F2A5C698B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61578" y="4238764"/>
            <a:ext cx="2619375" cy="1681269"/>
          </a:xfrm>
          <a:prstGeom prst="rect">
            <a:avLst/>
          </a:prstGeom>
          <a:ln>
            <a:noFill/>
          </a:ln>
          <a:effectLst>
            <a:softEdge rad="112500"/>
          </a:effectLst>
        </p:spPr>
      </p:pic>
      <p:graphicFrame>
        <p:nvGraphicFramePr>
          <p:cNvPr id="7" name="Γράφημα 6">
            <a:extLst>
              <a:ext uri="{FF2B5EF4-FFF2-40B4-BE49-F238E27FC236}">
                <a16:creationId xmlns:a16="http://schemas.microsoft.com/office/drawing/2014/main" id="{216B85C6-4C66-4A38-B162-5AE12AFB3141}"/>
              </a:ext>
            </a:extLst>
          </p:cNvPr>
          <p:cNvGraphicFramePr/>
          <p:nvPr>
            <p:extLst>
              <p:ext uri="{D42A27DB-BD31-4B8C-83A1-F6EECF244321}">
                <p14:modId xmlns:p14="http://schemas.microsoft.com/office/powerpoint/2010/main" val="1548901222"/>
              </p:ext>
            </p:extLst>
          </p:nvPr>
        </p:nvGraphicFramePr>
        <p:xfrm>
          <a:off x="5732654" y="4326759"/>
          <a:ext cx="2928924" cy="1490326"/>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3308585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6F93065-64E1-4C45-9119-FD74E0548465}"/>
              </a:ext>
            </a:extLst>
          </p:cNvPr>
          <p:cNvSpPr>
            <a:spLocks noGrp="1"/>
          </p:cNvSpPr>
          <p:nvPr>
            <p:ph type="title"/>
          </p:nvPr>
        </p:nvSpPr>
        <p:spPr>
          <a:xfrm>
            <a:off x="515810" y="168762"/>
            <a:ext cx="11378758" cy="970450"/>
          </a:xfrm>
        </p:spPr>
        <p:txBody>
          <a:bodyPr>
            <a:noAutofit/>
          </a:bodyPr>
          <a:lstStyle/>
          <a:p>
            <a:r>
              <a:rPr lang="en-GB" sz="2800" dirty="0"/>
              <a:t>A8:2021- Software and Data Integrity Failures </a:t>
            </a:r>
            <a:r>
              <a:rPr lang="en-GB" sz="2000" dirty="0">
                <a:sym typeface="Wingdings" panose="05000000000000000000" pitchFamily="2" charset="2"/>
              </a:rPr>
              <a:t> A8:2017-Insecure Deserialization</a:t>
            </a:r>
            <a:endParaRPr lang="el-GR" sz="2800" dirty="0"/>
          </a:p>
        </p:txBody>
      </p:sp>
      <p:sp>
        <p:nvSpPr>
          <p:cNvPr id="3" name="Θέση περιεχομένου 2">
            <a:extLst>
              <a:ext uri="{FF2B5EF4-FFF2-40B4-BE49-F238E27FC236}">
                <a16:creationId xmlns:a16="http://schemas.microsoft.com/office/drawing/2014/main" id="{0B039F29-A738-4025-BF00-98D7C557F344}"/>
              </a:ext>
            </a:extLst>
          </p:cNvPr>
          <p:cNvSpPr>
            <a:spLocks noGrp="1"/>
          </p:cNvSpPr>
          <p:nvPr>
            <p:ph idx="1"/>
          </p:nvPr>
        </p:nvSpPr>
        <p:spPr>
          <a:xfrm>
            <a:off x="913795" y="1331650"/>
            <a:ext cx="10582788" cy="5308847"/>
          </a:xfrm>
        </p:spPr>
        <p:txBody>
          <a:bodyPr>
            <a:normAutofit fontScale="70000" lnSpcReduction="20000"/>
          </a:bodyPr>
          <a:lstStyle/>
          <a:p>
            <a:pPr marL="36900" indent="0" algn="just">
              <a:buNone/>
            </a:pPr>
            <a:r>
              <a:rPr lang="en-US" sz="2000" dirty="0">
                <a:latin typeface="Times New Roman" panose="02020603050405020304" pitchFamily="18" charset="0"/>
                <a:cs typeface="Times New Roman" panose="02020603050405020304" pitchFamily="18" charset="0"/>
              </a:rPr>
              <a:t>Is a </a:t>
            </a:r>
            <a:r>
              <a:rPr lang="en-US" b="1" dirty="0">
                <a:solidFill>
                  <a:schemeClr val="accent1">
                    <a:lumMod val="60000"/>
                    <a:lumOff val="40000"/>
                  </a:schemeClr>
                </a:solidFill>
                <a:latin typeface="Times New Roman" panose="02020603050405020304" pitchFamily="18" charset="0"/>
                <a:cs typeface="Times New Roman" panose="02020603050405020304" pitchFamily="18" charset="0"/>
              </a:rPr>
              <a:t>new category </a:t>
            </a:r>
            <a:r>
              <a:rPr lang="en-US" sz="2000" dirty="0">
                <a:latin typeface="Times New Roman" panose="02020603050405020304" pitchFamily="18" charset="0"/>
                <a:cs typeface="Times New Roman" panose="02020603050405020304" pitchFamily="18" charset="0"/>
              </a:rPr>
              <a:t>in OWASP 2021 list. A08: 2017 – Insecure Deserialization</a:t>
            </a:r>
            <a:r>
              <a:rPr lang="en-US" sz="2000" dirty="0">
                <a:solidFill>
                  <a:schemeClr val="accent1">
                    <a:lumMod val="60000"/>
                    <a:lumOff val="40000"/>
                  </a:schemeClr>
                </a:solidFill>
                <a:latin typeface="Times New Roman" panose="02020603050405020304" pitchFamily="18" charset="0"/>
                <a:cs typeface="Times New Roman" panose="02020603050405020304" pitchFamily="18" charset="0"/>
              </a:rPr>
              <a:t> is now part </a:t>
            </a:r>
            <a:r>
              <a:rPr lang="en-US" sz="2000" dirty="0">
                <a:latin typeface="Times New Roman" panose="02020603050405020304" pitchFamily="18" charset="0"/>
                <a:cs typeface="Times New Roman" panose="02020603050405020304" pitchFamily="18" charset="0"/>
              </a:rPr>
              <a:t>of A8: 2021 Software and Data Integrity Failures.</a:t>
            </a:r>
          </a:p>
          <a:p>
            <a:pPr marL="36900" indent="0" algn="just">
              <a:buNone/>
            </a:pPr>
            <a:endParaRPr lang="en-US" sz="2000" dirty="0">
              <a:latin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cs typeface="Times New Roman" panose="02020603050405020304" pitchFamily="18" charset="0"/>
              </a:rPr>
              <a:t>Software and data integrity failures relate to code and infrastructure that does not protect against integrity violations.</a:t>
            </a:r>
            <a:r>
              <a:rPr lang="en-US" sz="1400" dirty="0"/>
              <a:t> </a:t>
            </a:r>
            <a:r>
              <a:rPr lang="en-US" sz="2000" dirty="0">
                <a:latin typeface="Times New Roman" panose="02020603050405020304" pitchFamily="18" charset="0"/>
                <a:cs typeface="Times New Roman" panose="02020603050405020304" pitchFamily="18" charset="0"/>
              </a:rPr>
              <a:t>Integrity failures affect application software which relies upon plugins, libraries, or modules from </a:t>
            </a:r>
            <a:r>
              <a:rPr lang="en-US" sz="2000" dirty="0">
                <a:solidFill>
                  <a:schemeClr val="accent1">
                    <a:lumMod val="60000"/>
                    <a:lumOff val="40000"/>
                  </a:schemeClr>
                </a:solidFill>
                <a:latin typeface="Times New Roman" panose="02020603050405020304" pitchFamily="18" charset="0"/>
                <a:cs typeface="Times New Roman" panose="02020603050405020304" pitchFamily="18" charset="0"/>
              </a:rPr>
              <a:t>untrusted</a:t>
            </a:r>
            <a:r>
              <a:rPr lang="en-US" sz="2000" dirty="0">
                <a:latin typeface="Times New Roman" panose="02020603050405020304" pitchFamily="18" charset="0"/>
                <a:cs typeface="Times New Roman" panose="02020603050405020304" pitchFamily="18" charset="0"/>
              </a:rPr>
              <a:t> sources, repositories, and content delivery networks (CDNs)</a:t>
            </a:r>
          </a:p>
          <a:p>
            <a:pPr algn="just"/>
            <a:r>
              <a:rPr lang="en-US" sz="2000" dirty="0">
                <a:solidFill>
                  <a:schemeClr val="accent1">
                    <a:lumMod val="60000"/>
                    <a:lumOff val="40000"/>
                  </a:schemeClr>
                </a:solidFill>
                <a:latin typeface="Times New Roman" panose="02020603050405020304" pitchFamily="18" charset="0"/>
                <a:cs typeface="Times New Roman" panose="02020603050405020304" pitchFamily="18" charset="0"/>
              </a:rPr>
              <a:t>This category stands by itself for 2 reasons:</a:t>
            </a:r>
          </a:p>
          <a:p>
            <a:pPr lvl="1" indent="-342900" algn="just">
              <a:buFont typeface="+mj-lt"/>
              <a:buAutoNum type="arabicPeriod"/>
            </a:pPr>
            <a:r>
              <a:rPr lang="en-US" dirty="0">
                <a:latin typeface="Times New Roman" panose="02020603050405020304" pitchFamily="18" charset="0"/>
                <a:cs typeface="Times New Roman" panose="02020603050405020304" pitchFamily="18" charset="0"/>
              </a:rPr>
              <a:t>The A06:2021 category “Vulnerable and Outdated Components” groups vulnerabilities derived from individual software components while</a:t>
            </a: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A08 groups vulnerabilities injected into the payloads of otherwise benign artifacts before delivery</a:t>
            </a:r>
            <a:r>
              <a:rPr lang="en-US" dirty="0"/>
              <a:t>.</a:t>
            </a:r>
          </a:p>
          <a:p>
            <a:pPr lvl="1" indent="-342900" algn="just">
              <a:buFont typeface="+mj-lt"/>
              <a:buAutoNum type="arabicPeriod"/>
            </a:pPr>
            <a:r>
              <a:rPr lang="en-US" dirty="0">
                <a:latin typeface="Times New Roman" panose="02020603050405020304" pitchFamily="18" charset="0"/>
                <a:cs typeface="Times New Roman" panose="02020603050405020304" pitchFamily="18" charset="0"/>
              </a:rPr>
              <a:t>It remains the best category for deserializing untrusted data.</a:t>
            </a:r>
          </a:p>
          <a:p>
            <a:pPr algn="just"/>
            <a:r>
              <a:rPr lang="en-US" sz="2000" b="1" dirty="0">
                <a:latin typeface="Times New Roman" panose="02020603050405020304" pitchFamily="18" charset="0"/>
                <a:cs typeface="Times New Roman" panose="02020603050405020304" pitchFamily="18" charset="0"/>
              </a:rPr>
              <a:t>Types of attack</a:t>
            </a:r>
          </a:p>
          <a:p>
            <a:pPr lvl="1" algn="just"/>
            <a:r>
              <a:rPr lang="en-US" dirty="0">
                <a:latin typeface="Times New Roman" panose="02020603050405020304" pitchFamily="18" charset="0"/>
                <a:cs typeface="Times New Roman" panose="02020603050405020304" pitchFamily="18" charset="0"/>
              </a:rPr>
              <a:t>Update without signing. For example, home routers, set-top boxes and device firmware. </a:t>
            </a:r>
          </a:p>
          <a:p>
            <a:pPr marL="450000" lvl="1" indent="0" algn="just">
              <a:buNone/>
            </a:pPr>
            <a:r>
              <a:rPr lang="en-US" dirty="0">
                <a:latin typeface="Times New Roman" panose="02020603050405020304" pitchFamily="18" charset="0"/>
                <a:cs typeface="Times New Roman" panose="02020603050405020304" pitchFamily="18" charset="0"/>
              </a:rPr>
              <a:t>do not verify updates via signed firmware.</a:t>
            </a:r>
          </a:p>
          <a:p>
            <a:pPr lvl="1" algn="just"/>
            <a:r>
              <a:rPr lang="en-US" sz="2000" dirty="0">
                <a:latin typeface="Times New Roman" panose="02020603050405020304" pitchFamily="18" charset="0"/>
                <a:cs typeface="Times New Roman" panose="02020603050405020304" pitchFamily="18" charset="0"/>
              </a:rPr>
              <a:t>SolarWinds malicious update.</a:t>
            </a:r>
          </a:p>
          <a:p>
            <a:pPr lvl="1" algn="just"/>
            <a:r>
              <a:rPr lang="en-US" sz="2000" dirty="0">
                <a:latin typeface="Times New Roman" panose="02020603050405020304" pitchFamily="18" charset="0"/>
                <a:cs typeface="Times New Roman" panose="02020603050405020304" pitchFamily="18" charset="0"/>
              </a:rPr>
              <a:t>Insecure Deserialization.</a:t>
            </a:r>
          </a:p>
          <a:p>
            <a:pPr algn="just"/>
            <a:r>
              <a:rPr lang="en-US" sz="2000" b="1" dirty="0">
                <a:latin typeface="Times New Roman" panose="02020603050405020304" pitchFamily="18" charset="0"/>
                <a:cs typeface="Times New Roman" panose="02020603050405020304" pitchFamily="18" charset="0"/>
              </a:rPr>
              <a:t>Prevention</a:t>
            </a:r>
          </a:p>
          <a:p>
            <a:pPr lvl="1" algn="just"/>
            <a:r>
              <a:rPr lang="en-US" dirty="0">
                <a:latin typeface="Times New Roman" panose="02020603050405020304" pitchFamily="18" charset="0"/>
                <a:cs typeface="Times New Roman" panose="02020603050405020304" pitchFamily="18" charset="0"/>
              </a:rPr>
              <a:t>Ensure libraries and dependencies consume trusted repositories.</a:t>
            </a:r>
          </a:p>
          <a:p>
            <a:pPr lvl="1" algn="just"/>
            <a:r>
              <a:rPr lang="en-US" sz="2000" dirty="0">
                <a:latin typeface="Times New Roman" panose="02020603050405020304" pitchFamily="18" charset="0"/>
                <a:cs typeface="Times New Roman" panose="02020603050405020304" pitchFamily="18" charset="0"/>
              </a:rPr>
              <a:t>Ensure CI/CD pipeline has adequate security configuration.</a:t>
            </a:r>
          </a:p>
          <a:p>
            <a:pPr lvl="1" algn="just"/>
            <a:r>
              <a:rPr lang="en-US" sz="2000" dirty="0">
                <a:effectLst/>
                <a:latin typeface="Times New Roman" panose="02020603050405020304" pitchFamily="18" charset="0"/>
                <a:ea typeface="Times New Roman" panose="02020603050405020304" pitchFamily="18" charset="0"/>
              </a:rPr>
              <a:t>Ensure unsigned or unencrypted serialized data is not sent to untrusted clients </a:t>
            </a:r>
          </a:p>
          <a:p>
            <a:pPr marL="450000" lvl="1" indent="0" algn="just">
              <a:buNone/>
            </a:pPr>
            <a:r>
              <a:rPr lang="en-US" sz="2000" dirty="0">
                <a:effectLst/>
                <a:latin typeface="Times New Roman" panose="02020603050405020304" pitchFamily="18" charset="0"/>
                <a:ea typeface="Times New Roman" panose="02020603050405020304" pitchFamily="18" charset="0"/>
              </a:rPr>
              <a:t>without integrity check or digital signature. </a:t>
            </a:r>
            <a:endParaRPr lang="en-US" sz="2000" dirty="0">
              <a:latin typeface="Times New Roman" panose="02020603050405020304" pitchFamily="18" charset="0"/>
              <a:cs typeface="Times New Roman" panose="02020603050405020304" pitchFamily="18" charset="0"/>
            </a:endParaRPr>
          </a:p>
          <a:p>
            <a:endParaRPr lang="el-GR" dirty="0"/>
          </a:p>
        </p:txBody>
      </p:sp>
      <p:pic>
        <p:nvPicPr>
          <p:cNvPr id="1026" name="Picture 2" descr="Insecure Deserialization work">
            <a:extLst>
              <a:ext uri="{FF2B5EF4-FFF2-40B4-BE49-F238E27FC236}">
                <a16:creationId xmlns:a16="http://schemas.microsoft.com/office/drawing/2014/main" id="{FC95D78E-7DE2-412D-9699-99AC14098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8100" y="3659819"/>
            <a:ext cx="4039340" cy="2423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TextBox 9">
            <a:extLst>
              <a:ext uri="{FF2B5EF4-FFF2-40B4-BE49-F238E27FC236}">
                <a16:creationId xmlns:a16="http://schemas.microsoft.com/office/drawing/2014/main" id="{25FDD4E5-8852-4B91-85D5-B63578E41F8B}"/>
              </a:ext>
            </a:extLst>
          </p:cNvPr>
          <p:cNvSpPr txBox="1"/>
          <p:nvPr/>
        </p:nvSpPr>
        <p:spPr>
          <a:xfrm>
            <a:off x="7858958" y="6083423"/>
            <a:ext cx="3637625" cy="230832"/>
          </a:xfrm>
          <a:prstGeom prst="rect">
            <a:avLst/>
          </a:prstGeom>
          <a:noFill/>
        </p:spPr>
        <p:txBody>
          <a:bodyPr wrap="square">
            <a:spAutoFit/>
          </a:bodyPr>
          <a:lstStyle/>
          <a:p>
            <a:r>
              <a:rPr lang="en-GB" sz="900" dirty="0">
                <a:hlinkClick r:id="rId3"/>
              </a:rPr>
              <a:t>A8: Insecure Deserialization ❗️ - Top 10 OWASP 2017 (wallarm.com)</a:t>
            </a:r>
            <a:endParaRPr lang="el-GR" sz="900" dirty="0"/>
          </a:p>
        </p:txBody>
      </p:sp>
    </p:spTree>
    <p:extLst>
      <p:ext uri="{BB962C8B-B14F-4D97-AF65-F5344CB8AC3E}">
        <p14:creationId xmlns:p14="http://schemas.microsoft.com/office/powerpoint/2010/main" val="757747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063FF68C-C48A-433D-B3B2-22187A8729AE}"/>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A495FE15-4E17-4BED-ADE1-8456BA5F8CA5}"/>
              </a:ext>
            </a:extLst>
          </p:cNvPr>
          <p:cNvSpPr>
            <a:spLocks noGrp="1"/>
          </p:cNvSpPr>
          <p:nvPr>
            <p:ph type="title"/>
          </p:nvPr>
        </p:nvSpPr>
        <p:spPr>
          <a:xfrm>
            <a:off x="396144" y="239019"/>
            <a:ext cx="11934939" cy="970450"/>
          </a:xfrm>
        </p:spPr>
        <p:txBody>
          <a:bodyPr>
            <a:normAutofit fontScale="90000"/>
          </a:bodyPr>
          <a:lstStyle/>
          <a:p>
            <a:pPr>
              <a:lnSpc>
                <a:spcPct val="90000"/>
              </a:lnSpc>
            </a:pPr>
            <a:r>
              <a:rPr lang="en-GB" sz="2800" dirty="0"/>
              <a:t>A09:2021 – Security Logging and Monitoring Failures </a:t>
            </a:r>
            <a:r>
              <a:rPr lang="en-GB" sz="2000" dirty="0">
                <a:sym typeface="Wingdings" panose="05000000000000000000" pitchFamily="2" charset="2"/>
              </a:rPr>
              <a:t> </a:t>
            </a:r>
            <a:r>
              <a:rPr lang="en-GB" sz="2000" dirty="0"/>
              <a:t>A10:2017 - Insufficient Logging &amp; Monitoring </a:t>
            </a:r>
            <a:br>
              <a:rPr lang="el-GR" sz="1900" dirty="0"/>
            </a:br>
            <a:endParaRPr lang="el-GR" sz="1900" dirty="0"/>
          </a:p>
        </p:txBody>
      </p:sp>
      <p:sp>
        <p:nvSpPr>
          <p:cNvPr id="3" name="Θέση περιεχομένου 2">
            <a:extLst>
              <a:ext uri="{FF2B5EF4-FFF2-40B4-BE49-F238E27FC236}">
                <a16:creationId xmlns:a16="http://schemas.microsoft.com/office/drawing/2014/main" id="{1CD351E0-539A-4148-9031-6734F4BD7518}"/>
              </a:ext>
            </a:extLst>
          </p:cNvPr>
          <p:cNvSpPr>
            <a:spLocks noGrp="1"/>
          </p:cNvSpPr>
          <p:nvPr>
            <p:ph idx="1"/>
          </p:nvPr>
        </p:nvSpPr>
        <p:spPr>
          <a:xfrm>
            <a:off x="844556" y="1209469"/>
            <a:ext cx="10502888" cy="4756952"/>
          </a:xfrm>
        </p:spPr>
        <p:txBody>
          <a:bodyPr anchor="ctr">
            <a:normAutofit/>
          </a:bodyPr>
          <a:lstStyle/>
          <a:p>
            <a:pPr marL="36900" indent="0">
              <a:lnSpc>
                <a:spcPct val="90000"/>
              </a:lnSpc>
              <a:buNone/>
            </a:pPr>
            <a:r>
              <a:rPr lang="en-GB" sz="1300" dirty="0">
                <a:latin typeface="Times New Roman" panose="02020603050405020304" pitchFamily="18" charset="0"/>
                <a:ea typeface="Calibri" panose="020F0502020204030204" pitchFamily="34" charset="0"/>
                <a:cs typeface="Times New Roman" panose="02020603050405020304" pitchFamily="18" charset="0"/>
              </a:rPr>
              <a:t>It </a:t>
            </a:r>
            <a:r>
              <a:rPr lang="en-GB" sz="1300" dirty="0">
                <a:solidFill>
                  <a:schemeClr val="accent1">
                    <a:lumMod val="60000"/>
                    <a:lumOff val="40000"/>
                  </a:schemeClr>
                </a:solidFill>
                <a:latin typeface="Times New Roman" panose="02020603050405020304" pitchFamily="18" charset="0"/>
                <a:ea typeface="Calibri" panose="020F0502020204030204" pitchFamily="34" charset="0"/>
                <a:cs typeface="Times New Roman" panose="02020603050405020304" pitchFamily="18" charset="0"/>
              </a:rPr>
              <a:t>moves up </a:t>
            </a:r>
            <a:r>
              <a:rPr lang="en-GB" sz="1300" dirty="0">
                <a:latin typeface="Times New Roman" panose="02020603050405020304" pitchFamily="18" charset="0"/>
                <a:ea typeface="Calibri" panose="020F0502020204030204" pitchFamily="34" charset="0"/>
                <a:cs typeface="Times New Roman" panose="02020603050405020304" pitchFamily="18" charset="0"/>
              </a:rPr>
              <a:t>from #10 to # 9 position in OWASP 2021. The former category A10:2017 Insufficient </a:t>
            </a:r>
            <a:br>
              <a:rPr lang="en-GB" sz="1300" dirty="0">
                <a:latin typeface="Times New Roman" panose="02020603050405020304" pitchFamily="18" charset="0"/>
                <a:ea typeface="Calibri" panose="020F0502020204030204" pitchFamily="34" charset="0"/>
                <a:cs typeface="Times New Roman" panose="02020603050405020304" pitchFamily="18" charset="0"/>
              </a:rPr>
            </a:br>
            <a:r>
              <a:rPr lang="en-GB" sz="1300" dirty="0">
                <a:latin typeface="Times New Roman" panose="02020603050405020304" pitchFamily="18" charset="0"/>
                <a:ea typeface="Calibri" panose="020F0502020204030204" pitchFamily="34" charset="0"/>
                <a:cs typeface="Times New Roman" panose="02020603050405020304" pitchFamily="18" charset="0"/>
              </a:rPr>
              <a:t>Logging &amp; Monitoring  </a:t>
            </a:r>
            <a:r>
              <a:rPr lang="en-GB" sz="1300" dirty="0">
                <a:solidFill>
                  <a:schemeClr val="accent1">
                    <a:lumMod val="60000"/>
                    <a:lumOff val="40000"/>
                  </a:schemeClr>
                </a:solidFill>
                <a:latin typeface="Times New Roman" panose="02020603050405020304" pitchFamily="18" charset="0"/>
                <a:ea typeface="Calibri" panose="020F0502020204030204" pitchFamily="34" charset="0"/>
                <a:cs typeface="Times New Roman" panose="02020603050405020304" pitchFamily="18" charset="0"/>
              </a:rPr>
              <a:t>is now renamed </a:t>
            </a:r>
            <a:r>
              <a:rPr lang="en-GB" sz="1300" dirty="0">
                <a:latin typeface="Times New Roman" panose="02020603050405020304" pitchFamily="18" charset="0"/>
                <a:ea typeface="Calibri" panose="020F0502020204030204" pitchFamily="34" charset="0"/>
                <a:cs typeface="Times New Roman" panose="02020603050405020304" pitchFamily="18" charset="0"/>
              </a:rPr>
              <a:t>A9:2021 Security Logging and Monitoring Failures.</a:t>
            </a:r>
          </a:p>
          <a:p>
            <a:pPr marL="36900" indent="0">
              <a:lnSpc>
                <a:spcPct val="90000"/>
              </a:lnSpc>
              <a:buNone/>
            </a:pPr>
            <a:endParaRPr lang="en-GB" sz="13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90000"/>
              </a:lnSpc>
            </a:pPr>
            <a:r>
              <a:rPr lang="en-GB" sz="1300" dirty="0">
                <a:latin typeface="Times New Roman" panose="02020603050405020304" pitchFamily="18" charset="0"/>
                <a:ea typeface="Calibri" panose="020F0502020204030204" pitchFamily="34" charset="0"/>
                <a:cs typeface="Times New Roman" panose="02020603050405020304" pitchFamily="18" charset="0"/>
              </a:rPr>
              <a:t>I</a:t>
            </a:r>
            <a:r>
              <a:rPr lang="en-GB" sz="1300" dirty="0">
                <a:effectLst/>
                <a:latin typeface="Times New Roman" panose="02020603050405020304" pitchFamily="18" charset="0"/>
                <a:ea typeface="Calibri" panose="020F0502020204030204" pitchFamily="34" charset="0"/>
                <a:cs typeface="Times New Roman" panose="02020603050405020304" pitchFamily="18" charset="0"/>
              </a:rPr>
              <a:t>nsufficient logging and monitoring is missing security critical information logs or lack of proper log </a:t>
            </a:r>
            <a:br>
              <a:rPr lang="en-GB" sz="1300" dirty="0">
                <a:effectLst/>
                <a:latin typeface="Times New Roman" panose="02020603050405020304" pitchFamily="18" charset="0"/>
                <a:ea typeface="Calibri" panose="020F0502020204030204" pitchFamily="34" charset="0"/>
                <a:cs typeface="Times New Roman" panose="02020603050405020304" pitchFamily="18" charset="0"/>
              </a:rPr>
            </a:br>
            <a:r>
              <a:rPr lang="en-GB" sz="1300" dirty="0">
                <a:effectLst/>
                <a:latin typeface="Times New Roman" panose="02020603050405020304" pitchFamily="18" charset="0"/>
                <a:ea typeface="Calibri" panose="020F0502020204030204" pitchFamily="34" charset="0"/>
                <a:cs typeface="Times New Roman" panose="02020603050405020304" pitchFamily="18" charset="0"/>
              </a:rPr>
              <a:t>format, context, storage, security and timely response to detect an incident or breach. </a:t>
            </a:r>
          </a:p>
          <a:p>
            <a:pPr>
              <a:lnSpc>
                <a:spcPct val="90000"/>
              </a:lnSpc>
            </a:pPr>
            <a:r>
              <a:rPr lang="en-GB" sz="1300" b="1" dirty="0">
                <a:latin typeface="Times New Roman" panose="02020603050405020304" pitchFamily="18" charset="0"/>
                <a:cs typeface="Times New Roman" panose="02020603050405020304" pitchFamily="18" charset="0"/>
              </a:rPr>
              <a:t>Types of attack: </a:t>
            </a:r>
            <a:r>
              <a:rPr lang="en-US" sz="1300" dirty="0">
                <a:latin typeface="Times New Roman" panose="02020603050405020304" pitchFamily="18" charset="0"/>
                <a:cs typeface="Times New Roman" panose="02020603050405020304" pitchFamily="18" charset="0"/>
              </a:rPr>
              <a:t>Botnet Attacks, DNS Attacks, Insider Threats.</a:t>
            </a:r>
          </a:p>
          <a:p>
            <a:pPr>
              <a:lnSpc>
                <a:spcPct val="90000"/>
              </a:lnSpc>
            </a:pPr>
            <a:r>
              <a:rPr lang="en-US" sz="1300" dirty="0">
                <a:latin typeface="Times New Roman" panose="02020603050405020304" pitchFamily="18" charset="0"/>
                <a:cs typeface="Times New Roman" panose="02020603050405020304" pitchFamily="18" charset="0"/>
              </a:rPr>
              <a:t>Fundamental reasons causing insufficient logging &amp; monitoring systems:</a:t>
            </a:r>
          </a:p>
          <a:p>
            <a:pPr lvl="1">
              <a:lnSpc>
                <a:spcPct val="90000"/>
              </a:lnSpc>
            </a:pPr>
            <a:r>
              <a:rPr lang="en-US" sz="1300" dirty="0">
                <a:latin typeface="Times New Roman" panose="02020603050405020304" pitchFamily="18" charset="0"/>
                <a:cs typeface="Times New Roman" panose="02020603050405020304" pitchFamily="18" charset="0"/>
              </a:rPr>
              <a:t>Unlogged events and transactions.</a:t>
            </a:r>
          </a:p>
          <a:p>
            <a:pPr lvl="1">
              <a:lnSpc>
                <a:spcPct val="90000"/>
              </a:lnSpc>
            </a:pPr>
            <a:r>
              <a:rPr lang="en-US" sz="1300" dirty="0">
                <a:latin typeface="Times New Roman" panose="02020603050405020304" pitchFamily="18" charset="0"/>
                <a:cs typeface="Times New Roman" panose="02020603050405020304" pitchFamily="18" charset="0"/>
              </a:rPr>
              <a:t>Missing log backups &amp; </a:t>
            </a:r>
            <a:r>
              <a:rPr lang="en-US" sz="1300" dirty="0"/>
              <a:t> </a:t>
            </a:r>
            <a:r>
              <a:rPr lang="en-US" sz="1300" dirty="0">
                <a:latin typeface="Times New Roman" panose="02020603050405020304" pitchFamily="18" charset="0"/>
                <a:cs typeface="Times New Roman" panose="02020603050405020304" pitchFamily="18" charset="0"/>
              </a:rPr>
              <a:t>breach escalation plans.</a:t>
            </a:r>
          </a:p>
          <a:p>
            <a:pPr lvl="1">
              <a:lnSpc>
                <a:spcPct val="90000"/>
              </a:lnSpc>
            </a:pPr>
            <a:r>
              <a:rPr lang="en-US" sz="1300" dirty="0">
                <a:latin typeface="Times New Roman" panose="02020603050405020304" pitchFamily="18" charset="0"/>
                <a:cs typeface="Times New Roman" panose="02020603050405020304" pitchFamily="18" charset="0"/>
              </a:rPr>
              <a:t>Poor authentication management. </a:t>
            </a:r>
          </a:p>
          <a:p>
            <a:pPr lvl="1">
              <a:lnSpc>
                <a:spcPct val="90000"/>
              </a:lnSpc>
            </a:pPr>
            <a:r>
              <a:rPr lang="en-US" sz="1300" dirty="0">
                <a:latin typeface="Times New Roman" panose="02020603050405020304" pitchFamily="18" charset="0"/>
                <a:cs typeface="Times New Roman" panose="02020603050405020304" pitchFamily="18" charset="0"/>
              </a:rPr>
              <a:t>Ineffective training on logging and monitoring.</a:t>
            </a:r>
          </a:p>
          <a:p>
            <a:pPr>
              <a:lnSpc>
                <a:spcPct val="90000"/>
              </a:lnSpc>
            </a:pPr>
            <a:r>
              <a:rPr lang="en-US" sz="1300" dirty="0">
                <a:latin typeface="Times New Roman" panose="02020603050405020304" pitchFamily="18" charset="0"/>
                <a:cs typeface="Times New Roman" panose="02020603050405020304" pitchFamily="18" charset="0"/>
              </a:rPr>
              <a:t>Prevention</a:t>
            </a:r>
          </a:p>
          <a:p>
            <a:pPr lvl="1">
              <a:lnSpc>
                <a:spcPct val="90000"/>
              </a:lnSpc>
            </a:pPr>
            <a:r>
              <a:rPr lang="en-US" sz="1300" dirty="0">
                <a:latin typeface="Times New Roman" panose="02020603050405020304" pitchFamily="18" charset="0"/>
                <a:cs typeface="Times New Roman" panose="02020603050405020304" pitchFamily="18" charset="0"/>
              </a:rPr>
              <a:t>Ensure login, access control failures, and server-side input validation failures are logged with sufficient user context for suspicious accounts identification.</a:t>
            </a:r>
          </a:p>
          <a:p>
            <a:pPr lvl="1">
              <a:lnSpc>
                <a:spcPct val="90000"/>
              </a:lnSpc>
            </a:pPr>
            <a:r>
              <a:rPr lang="en-US" sz="1300" dirty="0">
                <a:latin typeface="Times New Roman" panose="02020603050405020304" pitchFamily="18" charset="0"/>
                <a:cs typeface="Times New Roman" panose="02020603050405020304" pitchFamily="18" charset="0"/>
              </a:rPr>
              <a:t>Ensure high-value transactions have an audit trail with integrity controls to prevent tampering or deletion, such as append-only database tables.</a:t>
            </a:r>
          </a:p>
          <a:p>
            <a:pPr lvl="1">
              <a:lnSpc>
                <a:spcPct val="90000"/>
              </a:lnSpc>
            </a:pPr>
            <a:r>
              <a:rPr lang="en-US" sz="1300" dirty="0">
                <a:latin typeface="Times New Roman" panose="02020603050405020304" pitchFamily="18" charset="0"/>
                <a:cs typeface="Times New Roman" panose="02020603050405020304" pitchFamily="18" charset="0"/>
              </a:rPr>
              <a:t>Establish effective monitoring and alerting to detect and respond to suspicious activities in a timely fashion.</a:t>
            </a:r>
          </a:p>
          <a:p>
            <a:pPr lvl="1">
              <a:lnSpc>
                <a:spcPct val="90000"/>
              </a:lnSpc>
            </a:pPr>
            <a:r>
              <a:rPr lang="en-US" sz="1300" dirty="0">
                <a:latin typeface="Times New Roman" panose="02020603050405020304" pitchFamily="18" charset="0"/>
                <a:cs typeface="Times New Roman" panose="02020603050405020304" pitchFamily="18" charset="0"/>
              </a:rPr>
              <a:t>Use application protection framework such as </a:t>
            </a:r>
            <a:r>
              <a:rPr lang="en-US" sz="1300" dirty="0" err="1">
                <a:latin typeface="Times New Roman" panose="02020603050405020304" pitchFamily="18" charset="0"/>
                <a:cs typeface="Times New Roman" panose="02020603050405020304" pitchFamily="18" charset="0"/>
              </a:rPr>
              <a:t>AppSensor</a:t>
            </a:r>
            <a:r>
              <a:rPr lang="en-US" sz="1300" dirty="0">
                <a:latin typeface="Times New Roman" panose="02020603050405020304" pitchFamily="18" charset="0"/>
                <a:cs typeface="Times New Roman" panose="02020603050405020304" pitchFamily="18" charset="0"/>
              </a:rPr>
              <a:t>.</a:t>
            </a:r>
            <a:endParaRPr lang="el-GR" sz="1300" dirty="0"/>
          </a:p>
        </p:txBody>
      </p:sp>
      <p:sp>
        <p:nvSpPr>
          <p:cNvPr id="6" name="TextBox 5">
            <a:extLst>
              <a:ext uri="{FF2B5EF4-FFF2-40B4-BE49-F238E27FC236}">
                <a16:creationId xmlns:a16="http://schemas.microsoft.com/office/drawing/2014/main" id="{F997F345-5CBF-48D8-B36D-3C1204118F03}"/>
              </a:ext>
            </a:extLst>
          </p:cNvPr>
          <p:cNvSpPr txBox="1"/>
          <p:nvPr/>
        </p:nvSpPr>
        <p:spPr>
          <a:xfrm>
            <a:off x="7752425" y="6627168"/>
            <a:ext cx="4578658" cy="230832"/>
          </a:xfrm>
          <a:prstGeom prst="rect">
            <a:avLst/>
          </a:prstGeom>
          <a:noFill/>
        </p:spPr>
        <p:txBody>
          <a:bodyPr wrap="square">
            <a:spAutoFit/>
          </a:bodyPr>
          <a:lstStyle/>
          <a:p>
            <a:r>
              <a:rPr lang="en-GB" sz="900" dirty="0">
                <a:hlinkClick r:id="rId4"/>
              </a:rPr>
              <a:t>Your Guide To Insufficient Logging &amp; Monitoring &amp; Prevention (crashtest-security.com)</a:t>
            </a:r>
            <a:endParaRPr lang="el-GR" sz="900" dirty="0"/>
          </a:p>
        </p:txBody>
      </p:sp>
      <p:graphicFrame>
        <p:nvGraphicFramePr>
          <p:cNvPr id="7" name="Γράφημα 6">
            <a:extLst>
              <a:ext uri="{FF2B5EF4-FFF2-40B4-BE49-F238E27FC236}">
                <a16:creationId xmlns:a16="http://schemas.microsoft.com/office/drawing/2014/main" id="{3B798AFA-82C9-43E6-8E05-F13F41B8662B}"/>
              </a:ext>
            </a:extLst>
          </p:cNvPr>
          <p:cNvGraphicFramePr/>
          <p:nvPr>
            <p:extLst>
              <p:ext uri="{D42A27DB-BD31-4B8C-83A1-F6EECF244321}">
                <p14:modId xmlns:p14="http://schemas.microsoft.com/office/powerpoint/2010/main" val="540875145"/>
              </p:ext>
            </p:extLst>
          </p:nvPr>
        </p:nvGraphicFramePr>
        <p:xfrm>
          <a:off x="8384022" y="1209469"/>
          <a:ext cx="2963422" cy="1490326"/>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505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1FABF68-74CE-4EB5-81B7-75E6FF3E1CE2}"/>
              </a:ext>
            </a:extLst>
          </p:cNvPr>
          <p:cNvSpPr>
            <a:spLocks noGrp="1"/>
          </p:cNvSpPr>
          <p:nvPr>
            <p:ph type="title"/>
          </p:nvPr>
        </p:nvSpPr>
        <p:spPr>
          <a:xfrm>
            <a:off x="5095784" y="609600"/>
            <a:ext cx="6507332" cy="970450"/>
          </a:xfrm>
        </p:spPr>
        <p:txBody>
          <a:bodyPr>
            <a:noAutofit/>
          </a:bodyPr>
          <a:lstStyle/>
          <a:p>
            <a:pPr>
              <a:lnSpc>
                <a:spcPct val="90000"/>
              </a:lnSpc>
            </a:pPr>
            <a:r>
              <a:rPr lang="en-GB" sz="2000" dirty="0"/>
              <a:t>A10:2021 – Server-Side Request Forgery (SSRF)</a:t>
            </a:r>
            <a:br>
              <a:rPr lang="el-GR" sz="2400" dirty="0"/>
            </a:br>
            <a:endParaRPr lang="el-GR" sz="2400" dirty="0"/>
          </a:p>
        </p:txBody>
      </p:sp>
      <p:pic>
        <p:nvPicPr>
          <p:cNvPr id="11" name="Picture 8">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4" name="Εικόνα 3">
            <a:extLst>
              <a:ext uri="{FF2B5EF4-FFF2-40B4-BE49-F238E27FC236}">
                <a16:creationId xmlns:a16="http://schemas.microsoft.com/office/drawing/2014/main" id="{4BC89AD3-B77C-417E-8314-3B5A8C160F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15" y="1846075"/>
            <a:ext cx="4003193" cy="26981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Θέση περιεχομένου 2">
            <a:extLst>
              <a:ext uri="{FF2B5EF4-FFF2-40B4-BE49-F238E27FC236}">
                <a16:creationId xmlns:a16="http://schemas.microsoft.com/office/drawing/2014/main" id="{E8FADB4A-0214-4349-AFE1-3B67E2D481AF}"/>
              </a:ext>
            </a:extLst>
          </p:cNvPr>
          <p:cNvSpPr>
            <a:spLocks noGrp="1"/>
          </p:cNvSpPr>
          <p:nvPr>
            <p:ph idx="1"/>
          </p:nvPr>
        </p:nvSpPr>
        <p:spPr>
          <a:xfrm>
            <a:off x="5279473" y="1438007"/>
            <a:ext cx="6792554" cy="5044486"/>
          </a:xfrm>
        </p:spPr>
        <p:txBody>
          <a:bodyPr anchor="ctr">
            <a:normAutofit lnSpcReduction="10000"/>
          </a:bodyPr>
          <a:lstStyle/>
          <a:p>
            <a:pPr marL="36900" indent="0">
              <a:lnSpc>
                <a:spcPct val="90000"/>
              </a:lnSpc>
              <a:buClr>
                <a:srgbClr val="ED69A7"/>
              </a:buClr>
              <a:buNone/>
            </a:pPr>
            <a:r>
              <a:rPr lang="en-US" sz="1400" dirty="0">
                <a:latin typeface="Times New Roman" panose="02020603050405020304" pitchFamily="18" charset="0"/>
                <a:cs typeface="Times New Roman" panose="02020603050405020304" pitchFamily="18" charset="0"/>
              </a:rPr>
              <a:t>Is a </a:t>
            </a:r>
            <a:r>
              <a:rPr lang="en-US" sz="1400" dirty="0">
                <a:solidFill>
                  <a:schemeClr val="accent1">
                    <a:lumMod val="60000"/>
                    <a:lumOff val="40000"/>
                  </a:schemeClr>
                </a:solidFill>
                <a:latin typeface="Times New Roman" panose="02020603050405020304" pitchFamily="18" charset="0"/>
                <a:cs typeface="Times New Roman" panose="02020603050405020304" pitchFamily="18" charset="0"/>
              </a:rPr>
              <a:t>new category </a:t>
            </a:r>
            <a:r>
              <a:rPr lang="en-US" sz="1400" dirty="0">
                <a:latin typeface="Times New Roman" panose="02020603050405020304" pitchFamily="18" charset="0"/>
                <a:cs typeface="Times New Roman" panose="02020603050405020304" pitchFamily="18" charset="0"/>
              </a:rPr>
              <a:t>in OWASP 2021 risk list.</a:t>
            </a:r>
          </a:p>
          <a:p>
            <a:pPr marL="36900" indent="0">
              <a:lnSpc>
                <a:spcPct val="90000"/>
              </a:lnSpc>
              <a:buClr>
                <a:srgbClr val="ED69A7"/>
              </a:buClr>
              <a:buNone/>
            </a:pPr>
            <a:endParaRPr lang="en-US" sz="1400" dirty="0">
              <a:latin typeface="Times New Roman" panose="02020603050405020304" pitchFamily="18" charset="0"/>
              <a:cs typeface="Times New Roman" panose="02020603050405020304" pitchFamily="18" charset="0"/>
            </a:endParaRPr>
          </a:p>
          <a:p>
            <a:pPr>
              <a:lnSpc>
                <a:spcPct val="90000"/>
              </a:lnSpc>
              <a:buClr>
                <a:srgbClr val="ED69A7"/>
              </a:buClr>
            </a:pPr>
            <a:r>
              <a:rPr lang="en-US" sz="1400" dirty="0">
                <a:latin typeface="Times New Roman" panose="02020603050405020304" pitchFamily="18" charset="0"/>
                <a:cs typeface="Times New Roman" panose="02020603050405020304" pitchFamily="18" charset="0"/>
              </a:rPr>
              <a:t>In a Server-Side Request Forgery (SSRF) attack, the attacker can abuse functionality on the server to read or update internal resources. This kind of attacks allow an attacker to make requests to any domains through a vulnerable server by making the server connect back to itself, to an internal service or resource, or to its own cloud provider.</a:t>
            </a:r>
          </a:p>
          <a:p>
            <a:pPr>
              <a:lnSpc>
                <a:spcPct val="90000"/>
              </a:lnSpc>
              <a:buClr>
                <a:srgbClr val="ED69A7"/>
              </a:buClr>
            </a:pPr>
            <a:r>
              <a:rPr lang="en-GB" sz="1400" dirty="0">
                <a:latin typeface="Times New Roman" panose="02020603050405020304" pitchFamily="18" charset="0"/>
                <a:cs typeface="Times New Roman" panose="02020603050405020304" pitchFamily="18" charset="0"/>
              </a:rPr>
              <a:t>SSRF vulnerabilities occur when a server </a:t>
            </a:r>
            <a:r>
              <a:rPr lang="en-GB" sz="1400" dirty="0">
                <a:solidFill>
                  <a:schemeClr val="accent1">
                    <a:lumMod val="60000"/>
                    <a:lumOff val="40000"/>
                  </a:schemeClr>
                </a:solidFill>
                <a:latin typeface="Times New Roman" panose="02020603050405020304" pitchFamily="18" charset="0"/>
                <a:cs typeface="Times New Roman" panose="02020603050405020304" pitchFamily="18" charset="0"/>
              </a:rPr>
              <a:t>does not validate user-submitted URLs when they fetch remote resources.</a:t>
            </a:r>
            <a:endParaRPr lang="en-US" sz="1400" dirty="0">
              <a:solidFill>
                <a:schemeClr val="accent1">
                  <a:lumMod val="60000"/>
                  <a:lumOff val="40000"/>
                </a:schemeClr>
              </a:solidFill>
              <a:latin typeface="Times New Roman" panose="02020603050405020304" pitchFamily="18" charset="0"/>
              <a:cs typeface="Times New Roman" panose="02020603050405020304" pitchFamily="18" charset="0"/>
            </a:endParaRPr>
          </a:p>
          <a:p>
            <a:pPr>
              <a:lnSpc>
                <a:spcPct val="90000"/>
              </a:lnSpc>
              <a:buClr>
                <a:srgbClr val="ED69A7"/>
              </a:buClr>
            </a:pPr>
            <a:r>
              <a:rPr lang="en-US" sz="1400" b="1" dirty="0">
                <a:latin typeface="Times New Roman" panose="02020603050405020304" pitchFamily="18" charset="0"/>
                <a:cs typeface="Times New Roman" panose="02020603050405020304" pitchFamily="18" charset="0"/>
              </a:rPr>
              <a:t>Types of attack</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Attack Against the Server—Injecting SSRF Payloads. </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XSPA—Port Scanning on the Server. </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Obtaining Access to Cloud Provider Metadata.</a:t>
            </a:r>
          </a:p>
          <a:p>
            <a:pPr>
              <a:lnSpc>
                <a:spcPct val="90000"/>
              </a:lnSpc>
              <a:buClr>
                <a:srgbClr val="ED69A7"/>
              </a:buClr>
            </a:pPr>
            <a:r>
              <a:rPr lang="en-US" sz="1400" b="1" dirty="0">
                <a:latin typeface="Times New Roman" panose="02020603050405020304" pitchFamily="18" charset="0"/>
                <a:cs typeface="Times New Roman" panose="02020603050405020304" pitchFamily="18" charset="0"/>
              </a:rPr>
              <a:t>Detection</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Dynamic application security testing (DAST) for vulnerability scanning such as </a:t>
            </a:r>
            <a:r>
              <a:rPr lang="en-US" sz="1400" dirty="0" err="1">
                <a:latin typeface="Times New Roman" panose="02020603050405020304" pitchFamily="18" charset="0"/>
                <a:cs typeface="Times New Roman" panose="02020603050405020304" pitchFamily="18" charset="0"/>
              </a:rPr>
              <a:t>Netsparker</a:t>
            </a:r>
            <a:r>
              <a:rPr lang="en-US" sz="1400" dirty="0">
                <a:latin typeface="Times New Roman" panose="02020603050405020304" pitchFamily="18" charset="0"/>
                <a:cs typeface="Times New Roman" panose="02020603050405020304" pitchFamily="18" charset="0"/>
              </a:rPr>
              <a:t>.</a:t>
            </a:r>
          </a:p>
          <a:p>
            <a:pPr>
              <a:lnSpc>
                <a:spcPct val="90000"/>
              </a:lnSpc>
              <a:buClr>
                <a:srgbClr val="ED69A7"/>
              </a:buClr>
            </a:pPr>
            <a:r>
              <a:rPr lang="en-US" sz="1400" dirty="0">
                <a:latin typeface="Times New Roman" panose="02020603050405020304" pitchFamily="18" charset="0"/>
                <a:cs typeface="Times New Roman" panose="02020603050405020304" pitchFamily="18" charset="0"/>
              </a:rPr>
              <a:t>Prevention</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implement firewall policies.</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Implement HTTP CONNECT proxy (Smokescreen).</a:t>
            </a:r>
            <a:endParaRPr lang="el-GR" sz="1400" dirty="0">
              <a:latin typeface="Times New Roman" panose="02020603050405020304" pitchFamily="18" charset="0"/>
              <a:cs typeface="Times New Roman" panose="02020603050405020304" pitchFamily="18" charset="0"/>
            </a:endParaRPr>
          </a:p>
          <a:p>
            <a:pPr>
              <a:lnSpc>
                <a:spcPct val="90000"/>
              </a:lnSpc>
              <a:buClr>
                <a:srgbClr val="ED69A7"/>
              </a:buClr>
            </a:pPr>
            <a:endParaRPr lang="el-GR" sz="1000" dirty="0"/>
          </a:p>
        </p:txBody>
      </p:sp>
      <p:sp>
        <p:nvSpPr>
          <p:cNvPr id="7" name="TextBox 6">
            <a:extLst>
              <a:ext uri="{FF2B5EF4-FFF2-40B4-BE49-F238E27FC236}">
                <a16:creationId xmlns:a16="http://schemas.microsoft.com/office/drawing/2014/main" id="{6622CD9B-0C8F-42BD-8075-8F5C2F8BB0B3}"/>
              </a:ext>
            </a:extLst>
          </p:cNvPr>
          <p:cNvSpPr txBox="1"/>
          <p:nvPr/>
        </p:nvSpPr>
        <p:spPr>
          <a:xfrm>
            <a:off x="979030" y="4544227"/>
            <a:ext cx="2987336" cy="230832"/>
          </a:xfrm>
          <a:prstGeom prst="rect">
            <a:avLst/>
          </a:prstGeom>
          <a:noFill/>
        </p:spPr>
        <p:txBody>
          <a:bodyPr wrap="square">
            <a:spAutoFit/>
          </a:bodyPr>
          <a:lstStyle/>
          <a:p>
            <a:r>
              <a:rPr lang="en-GB" sz="900" dirty="0">
                <a:hlinkClick r:id="rId5"/>
              </a:rPr>
              <a:t>What is server-side request forgery (SSRF)? | </a:t>
            </a:r>
            <a:r>
              <a:rPr lang="en-GB" sz="900" dirty="0" err="1">
                <a:hlinkClick r:id="rId5"/>
              </a:rPr>
              <a:t>Netsparker</a:t>
            </a:r>
            <a:endParaRPr lang="el-GR" sz="900" dirty="0"/>
          </a:p>
        </p:txBody>
      </p:sp>
    </p:spTree>
    <p:extLst>
      <p:ext uri="{BB962C8B-B14F-4D97-AF65-F5344CB8AC3E}">
        <p14:creationId xmlns:p14="http://schemas.microsoft.com/office/powerpoint/2010/main" val="1706471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D37D109-310F-4FD5-9B39-D5E3320958A9}"/>
              </a:ext>
            </a:extLst>
          </p:cNvPr>
          <p:cNvSpPr>
            <a:spLocks noGrp="1"/>
          </p:cNvSpPr>
          <p:nvPr>
            <p:ph type="title"/>
          </p:nvPr>
        </p:nvSpPr>
        <p:spPr/>
        <p:txBody>
          <a:bodyPr/>
          <a:lstStyle/>
          <a:p>
            <a:r>
              <a:rPr lang="en-GB" dirty="0"/>
              <a:t>Bibliography:</a:t>
            </a:r>
            <a:endParaRPr lang="el-GR" dirty="0"/>
          </a:p>
        </p:txBody>
      </p:sp>
      <p:sp>
        <p:nvSpPr>
          <p:cNvPr id="3" name="Θέση περιεχομένου 2">
            <a:extLst>
              <a:ext uri="{FF2B5EF4-FFF2-40B4-BE49-F238E27FC236}">
                <a16:creationId xmlns:a16="http://schemas.microsoft.com/office/drawing/2014/main" id="{626AA57B-8742-475F-81B6-7066713F2C0A}"/>
              </a:ext>
            </a:extLst>
          </p:cNvPr>
          <p:cNvSpPr>
            <a:spLocks noGrp="1"/>
          </p:cNvSpPr>
          <p:nvPr>
            <p:ph idx="1"/>
          </p:nvPr>
        </p:nvSpPr>
        <p:spPr>
          <a:xfrm>
            <a:off x="913795" y="1732449"/>
            <a:ext cx="10353762" cy="4515951"/>
          </a:xfrm>
        </p:spPr>
        <p:txBody>
          <a:bodyPr>
            <a:normAutofit/>
          </a:bodyPr>
          <a:lstStyle/>
          <a:p>
            <a:r>
              <a:rPr lang="en-GB" sz="1050" b="0" i="0" dirty="0">
                <a:solidFill>
                  <a:srgbClr val="000000"/>
                </a:solidFill>
                <a:effectLst/>
                <a:latin typeface="Times New Roman" panose="02020603050405020304" pitchFamily="18" charset="0"/>
                <a:cs typeface="Times New Roman" panose="02020603050405020304" pitchFamily="18" charset="0"/>
              </a:rPr>
              <a:t>‌</a:t>
            </a:r>
            <a:r>
              <a:rPr lang="en-GB" sz="1050" dirty="0">
                <a:solidFill>
                  <a:schemeClr val="tx1"/>
                </a:solidFill>
                <a:effectLst/>
                <a:latin typeface="Times New Roman" panose="02020603050405020304" pitchFamily="18" charset="0"/>
                <a:cs typeface="Times New Roman" panose="02020603050405020304" pitchFamily="18" charset="0"/>
              </a:rPr>
              <a:t>OWASP (2021). </a:t>
            </a:r>
            <a:r>
              <a:rPr lang="en-GB" sz="1050" i="1" dirty="0">
                <a:solidFill>
                  <a:schemeClr val="tx1"/>
                </a:solidFill>
                <a:effectLst/>
                <a:latin typeface="Times New Roman" panose="02020603050405020304" pitchFamily="18" charset="0"/>
                <a:cs typeface="Times New Roman" panose="02020603050405020304" pitchFamily="18" charset="0"/>
              </a:rPr>
              <a:t>OWASP Top Ten</a:t>
            </a:r>
            <a:r>
              <a:rPr lang="en-GB" sz="1050" dirty="0">
                <a:solidFill>
                  <a:schemeClr val="tx1"/>
                </a:solidFill>
                <a:effectLst/>
                <a:latin typeface="Times New Roman" panose="02020603050405020304" pitchFamily="18" charset="0"/>
                <a:cs typeface="Times New Roman" panose="02020603050405020304" pitchFamily="18" charset="0"/>
              </a:rPr>
              <a:t>. [online] Owasp.org</a:t>
            </a:r>
            <a:r>
              <a:rPr lang="en-GB" sz="1050" dirty="0">
                <a:solidFill>
                  <a:srgbClr val="2C3E50"/>
                </a:solidFill>
                <a:effectLst/>
                <a:latin typeface="Times New Roman" panose="02020603050405020304" pitchFamily="18" charset="0"/>
                <a:cs typeface="Times New Roman" panose="02020603050405020304" pitchFamily="18" charset="0"/>
              </a:rPr>
              <a:t>.</a:t>
            </a:r>
            <a:r>
              <a:rPr lang="en-GB"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Available at: </a:t>
            </a:r>
            <a:r>
              <a:rPr lang="en-GB" sz="105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https://www.google.com/url?sa=t&amp;rct=j&amp;q=&amp;esrc=s&amp;source=web&amp;cd=&amp;cad=rja&amp;uact=8&amp;ved=2ahUKEwiOtrSZ1Z_0AhV4gP0HHbgcDooQFnoECAkQAQ&amp;url=https%3A%2F%2Fowasp.org%2Fwww-project-top-ten%2F&amp;usg=AOvVaw3q5_mdZZBOIUp7TKNCuUgl</a:t>
            </a:r>
            <a:r>
              <a:rPr lang="en-GB" sz="105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05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[Accessed 17 Nov. 2021].</a:t>
            </a:r>
            <a:endParaRPr lang="en-GB" sz="1050" dirty="0">
              <a:solidFill>
                <a:schemeClr val="tx1"/>
              </a:solidFill>
              <a:effectLst/>
              <a:latin typeface="Times New Roman" panose="02020603050405020304" pitchFamily="18" charset="0"/>
              <a:cs typeface="Times New Roman" panose="02020603050405020304" pitchFamily="18" charset="0"/>
            </a:endParaRPr>
          </a:p>
          <a:p>
            <a:r>
              <a:rPr lang="en-GB" sz="1050" dirty="0">
                <a:solidFill>
                  <a:schemeClr val="tx1"/>
                </a:solidFill>
                <a:effectLst/>
                <a:latin typeface="Times New Roman" panose="02020603050405020304" pitchFamily="18" charset="0"/>
                <a:cs typeface="Times New Roman" panose="02020603050405020304" pitchFamily="18" charset="0"/>
              </a:rPr>
              <a:t>www.synopsys.com. (n.d.). </a:t>
            </a:r>
            <a:r>
              <a:rPr lang="en-GB" sz="1050" i="1" dirty="0">
                <a:solidFill>
                  <a:schemeClr val="tx1"/>
                </a:solidFill>
                <a:effectLst/>
                <a:latin typeface="Times New Roman" panose="02020603050405020304" pitchFamily="18" charset="0"/>
                <a:cs typeface="Times New Roman" panose="02020603050405020304" pitchFamily="18" charset="0"/>
              </a:rPr>
              <a:t>What Is the OWASP Top 10 and How Does It Work? | Synopsys</a:t>
            </a:r>
            <a:r>
              <a:rPr lang="en-GB" sz="1050" dirty="0">
                <a:solidFill>
                  <a:schemeClr val="tx1"/>
                </a:solidFill>
                <a:effectLst/>
                <a:latin typeface="Times New Roman" panose="02020603050405020304" pitchFamily="18" charset="0"/>
                <a:cs typeface="Times New Roman" panose="02020603050405020304" pitchFamily="18" charset="0"/>
              </a:rPr>
              <a:t>.  [online] Available at: </a:t>
            </a:r>
            <a:r>
              <a:rPr lang="en-GB" sz="1050" dirty="0">
                <a:solidFill>
                  <a:srgbClr val="000000"/>
                </a:solidFill>
                <a:effectLst/>
                <a:latin typeface="Times New Roman" panose="02020603050405020304" pitchFamily="18" charset="0"/>
                <a:cs typeface="Times New Roman" panose="02020603050405020304" pitchFamily="18" charset="0"/>
                <a:hlinkClick r:id="rId3"/>
              </a:rPr>
              <a:t>https://www.google.com/url?sa=t&amp;rct=j&amp;q=&amp;esrc=s&amp;source=web&amp;cd=&amp;cad=rja&amp;uact=8&amp;ved=2ahUKEwin1bXm1Z_0AhU7hP0HHaRpAeoQFnoECAYQAw&amp;url=https%3A%2F%2Fwww.synopsys.com%2Fglossary%2Fwhat-is-owasp-top-10.html&amp;usg=AOvVaw2Hp-GFRbz56F5eMuksYHk_</a:t>
            </a:r>
            <a:r>
              <a:rPr lang="en-GB" sz="1050" dirty="0">
                <a:solidFill>
                  <a:srgbClr val="000000"/>
                </a:solidFill>
                <a:effectLst/>
                <a:latin typeface="Times New Roman" panose="02020603050405020304" pitchFamily="18" charset="0"/>
                <a:cs typeface="Times New Roman" panose="02020603050405020304" pitchFamily="18" charset="0"/>
              </a:rPr>
              <a:t>  </a:t>
            </a:r>
            <a:r>
              <a:rPr lang="en-GB" sz="1050" dirty="0">
                <a:solidFill>
                  <a:schemeClr val="tx1"/>
                </a:solidFill>
                <a:effectLst/>
                <a:latin typeface="Times New Roman" panose="02020603050405020304" pitchFamily="18" charset="0"/>
                <a:cs typeface="Times New Roman" panose="02020603050405020304" pitchFamily="18" charset="0"/>
              </a:rPr>
              <a:t>[Accessed 17 Nov. 2021].</a:t>
            </a:r>
          </a:p>
          <a:p>
            <a:r>
              <a:rPr lang="en-GB" sz="1050" dirty="0">
                <a:solidFill>
                  <a:schemeClr val="tx1"/>
                </a:solidFill>
                <a:effectLst/>
                <a:latin typeface="Times New Roman" panose="02020603050405020304" pitchFamily="18" charset="0"/>
                <a:cs typeface="Times New Roman" panose="02020603050405020304" pitchFamily="18" charset="0"/>
              </a:rPr>
              <a:t>‌owasp.org. (n.d.). </a:t>
            </a:r>
            <a:r>
              <a:rPr lang="en-GB" sz="1050" i="1" dirty="0">
                <a:solidFill>
                  <a:schemeClr val="tx1"/>
                </a:solidFill>
                <a:effectLst/>
                <a:latin typeface="Times New Roman" panose="02020603050405020304" pitchFamily="18" charset="0"/>
                <a:cs typeface="Times New Roman" panose="02020603050405020304" pitchFamily="18" charset="0"/>
              </a:rPr>
              <a:t>Table of Contents | OWASP</a:t>
            </a:r>
            <a:r>
              <a:rPr lang="en-GB" sz="1050" dirty="0">
                <a:solidFill>
                  <a:schemeClr val="tx1"/>
                </a:solidFill>
                <a:effectLst/>
                <a:latin typeface="Times New Roman" panose="02020603050405020304" pitchFamily="18" charset="0"/>
                <a:cs typeface="Times New Roman" panose="02020603050405020304" pitchFamily="18" charset="0"/>
              </a:rPr>
              <a:t>. [online] Available at: </a:t>
            </a:r>
            <a:r>
              <a:rPr lang="en-GB" sz="1050" dirty="0">
                <a:solidFill>
                  <a:srgbClr val="000000"/>
                </a:solidFill>
                <a:effectLst/>
                <a:latin typeface="Times New Roman" panose="02020603050405020304" pitchFamily="18" charset="0"/>
                <a:cs typeface="Times New Roman" panose="02020603050405020304" pitchFamily="18" charset="0"/>
                <a:hlinkClick r:id="rId4"/>
              </a:rPr>
              <a:t>https://owasp.org/www-project-top-ten/2017/</a:t>
            </a:r>
            <a:r>
              <a:rPr lang="en-GB" sz="1050" dirty="0">
                <a:solidFill>
                  <a:srgbClr val="000000"/>
                </a:solidFill>
                <a:effectLst/>
                <a:latin typeface="Times New Roman" panose="02020603050405020304" pitchFamily="18" charset="0"/>
                <a:cs typeface="Times New Roman" panose="02020603050405020304" pitchFamily="18" charset="0"/>
              </a:rPr>
              <a:t> .</a:t>
            </a:r>
            <a:r>
              <a:rPr lang="en-GB" sz="1050" dirty="0">
                <a:solidFill>
                  <a:schemeClr val="tx1"/>
                </a:solidFill>
                <a:effectLst/>
                <a:latin typeface="Times New Roman" panose="02020603050405020304" pitchFamily="18" charset="0"/>
                <a:cs typeface="Times New Roman" panose="02020603050405020304" pitchFamily="18" charset="0"/>
              </a:rPr>
              <a:t> [Accessed 10 Nov. 2021].</a:t>
            </a:r>
            <a:endParaRPr lang="en-GB" sz="1050" dirty="0">
              <a:solidFill>
                <a:srgbClr val="000000"/>
              </a:solidFill>
              <a:effectLst/>
              <a:latin typeface="Times New Roman" panose="02020603050405020304" pitchFamily="18" charset="0"/>
              <a:cs typeface="Times New Roman" panose="02020603050405020304" pitchFamily="18" charset="0"/>
            </a:endParaRPr>
          </a:p>
          <a:p>
            <a:r>
              <a:rPr lang="en-GB" sz="1050" dirty="0">
                <a:solidFill>
                  <a:schemeClr val="tx1"/>
                </a:solidFill>
                <a:effectLst/>
                <a:latin typeface="Times New Roman" panose="02020603050405020304" pitchFamily="18" charset="0"/>
                <a:cs typeface="Times New Roman" panose="02020603050405020304" pitchFamily="18" charset="0"/>
              </a:rPr>
              <a:t>Google.com. (2017). [online] Available at: </a:t>
            </a:r>
            <a:r>
              <a:rPr lang="en-GB" sz="1050" dirty="0">
                <a:solidFill>
                  <a:srgbClr val="000000"/>
                </a:solidFill>
                <a:effectLst/>
                <a:latin typeface="Times New Roman" panose="02020603050405020304" pitchFamily="18" charset="0"/>
                <a:cs typeface="Times New Roman" panose="02020603050405020304" pitchFamily="18" charset="0"/>
                <a:hlinkClick r:id="rId5"/>
              </a:rPr>
              <a:t>https://www.google.com/url?sa=t&amp;rct=j&amp;q=&amp;esrc=s&amp;source=web&amp;cd=&amp;cad=rja&amp;uact=8&amp;ved=2ahUKEwjV4vmf15_0AhXAiv0HHfeTCuoQFnoECAUQAQ&amp;url=https%3A%2F%2Fowasp.org%2Fwww-project-top-ten%2F2017%2F&amp;usg=AOvVaw1J-pla3xU8D4H9zN6Mt_qx</a:t>
            </a:r>
            <a:r>
              <a:rPr lang="en-GB" sz="1050" dirty="0">
                <a:solidFill>
                  <a:srgbClr val="000000"/>
                </a:solidFill>
                <a:effectLst/>
                <a:latin typeface="Times New Roman" panose="02020603050405020304" pitchFamily="18" charset="0"/>
                <a:cs typeface="Times New Roman" panose="02020603050405020304" pitchFamily="18" charset="0"/>
              </a:rPr>
              <a:t> </a:t>
            </a:r>
            <a:r>
              <a:rPr lang="en-GB" sz="1050" dirty="0">
                <a:solidFill>
                  <a:schemeClr val="tx1"/>
                </a:solidFill>
                <a:effectLst/>
                <a:latin typeface="Times New Roman" panose="02020603050405020304" pitchFamily="18" charset="0"/>
                <a:cs typeface="Times New Roman" panose="02020603050405020304" pitchFamily="18" charset="0"/>
              </a:rPr>
              <a:t> [Accessed 17 Nov. 2021].</a:t>
            </a:r>
          </a:p>
          <a:p>
            <a:pPr algn="l"/>
            <a:r>
              <a:rPr lang="en-GB" sz="1050" b="0" i="0" dirty="0" err="1">
                <a:solidFill>
                  <a:schemeClr val="tx1"/>
                </a:solidFill>
                <a:effectLst/>
                <a:latin typeface="Times New Roman" panose="02020603050405020304" pitchFamily="18" charset="0"/>
                <a:cs typeface="Times New Roman" panose="02020603050405020304" pitchFamily="18" charset="0"/>
              </a:rPr>
              <a:t>Sucuri</a:t>
            </a:r>
            <a:r>
              <a:rPr lang="en-GB" sz="1050" b="0" i="0" dirty="0">
                <a:solidFill>
                  <a:schemeClr val="tx1"/>
                </a:solidFill>
                <a:effectLst/>
                <a:latin typeface="Times New Roman" panose="02020603050405020304" pitchFamily="18" charset="0"/>
                <a:cs typeface="Times New Roman" panose="02020603050405020304" pitchFamily="18" charset="0"/>
              </a:rPr>
              <a:t>. (n.d.). </a:t>
            </a:r>
            <a:r>
              <a:rPr lang="en-GB" sz="1050" b="0" i="1" dirty="0">
                <a:solidFill>
                  <a:schemeClr val="tx1"/>
                </a:solidFill>
                <a:effectLst/>
                <a:latin typeface="Times New Roman" panose="02020603050405020304" pitchFamily="18" charset="0"/>
                <a:cs typeface="Times New Roman" panose="02020603050405020304" pitchFamily="18" charset="0"/>
              </a:rPr>
              <a:t>OWASP Top 10 Security Vulnerabilities 2021</a:t>
            </a:r>
            <a:r>
              <a:rPr lang="en-GB" sz="1050" b="0" i="0" dirty="0">
                <a:solidFill>
                  <a:schemeClr val="tx1"/>
                </a:solidFill>
                <a:effectLst/>
                <a:latin typeface="Times New Roman" panose="02020603050405020304" pitchFamily="18" charset="0"/>
                <a:cs typeface="Times New Roman" panose="02020603050405020304" pitchFamily="18" charset="0"/>
              </a:rPr>
              <a:t>. [online] Available at: </a:t>
            </a:r>
            <a:r>
              <a:rPr lang="en-GB" sz="1050" b="0" i="0" dirty="0">
                <a:solidFill>
                  <a:srgbClr val="000000"/>
                </a:solidFill>
                <a:effectLst/>
                <a:latin typeface="Times New Roman" panose="02020603050405020304" pitchFamily="18" charset="0"/>
                <a:cs typeface="Times New Roman" panose="02020603050405020304" pitchFamily="18" charset="0"/>
                <a:hlinkClick r:id="rId6"/>
              </a:rPr>
              <a:t>https://sucuri.net/guides/owasp-top-10-security-vulnerabilities-2021/</a:t>
            </a:r>
            <a:r>
              <a:rPr lang="en-GB" sz="1050" b="0" i="0" dirty="0">
                <a:solidFill>
                  <a:srgbClr val="000000"/>
                </a:solidFill>
                <a:effectLst/>
                <a:latin typeface="Times New Roman" panose="02020603050405020304" pitchFamily="18" charset="0"/>
                <a:cs typeface="Times New Roman" panose="02020603050405020304" pitchFamily="18" charset="0"/>
              </a:rPr>
              <a:t> </a:t>
            </a:r>
            <a:r>
              <a:rPr lang="en-GB" sz="1050" b="0" i="0" dirty="0">
                <a:solidFill>
                  <a:schemeClr val="tx1"/>
                </a:solidFill>
                <a:effectLst/>
                <a:latin typeface="Times New Roman" panose="02020603050405020304" pitchFamily="18" charset="0"/>
                <a:cs typeface="Times New Roman" panose="02020603050405020304" pitchFamily="18" charset="0"/>
              </a:rPr>
              <a:t>[Accessed 10 Oct. 2021].</a:t>
            </a:r>
            <a:endParaRPr lang="en-GB" sz="1050" b="0" i="0" dirty="0">
              <a:solidFill>
                <a:srgbClr val="000000"/>
              </a:solidFill>
              <a:effectLst/>
              <a:latin typeface="Times New Roman" panose="02020603050405020304" pitchFamily="18" charset="0"/>
              <a:cs typeface="Times New Roman" panose="02020603050405020304" pitchFamily="18" charset="0"/>
            </a:endParaRPr>
          </a:p>
          <a:p>
            <a:pPr algn="l"/>
            <a:r>
              <a:rPr lang="en-GB" sz="1050" b="0" i="0" dirty="0">
                <a:solidFill>
                  <a:schemeClr val="tx1"/>
                </a:solidFill>
                <a:effectLst/>
                <a:latin typeface="Times New Roman" panose="02020603050405020304" pitchFamily="18" charset="0"/>
                <a:cs typeface="Times New Roman" panose="02020603050405020304" pitchFamily="18" charset="0"/>
              </a:rPr>
              <a:t>‌Google.com. (2021). [online] Available at: </a:t>
            </a:r>
            <a:r>
              <a:rPr lang="en-GB" sz="1050" b="0" i="0" dirty="0">
                <a:solidFill>
                  <a:srgbClr val="000000"/>
                </a:solidFill>
                <a:effectLst/>
                <a:latin typeface="Times New Roman" panose="02020603050405020304" pitchFamily="18" charset="0"/>
                <a:cs typeface="Times New Roman" panose="02020603050405020304" pitchFamily="18" charset="0"/>
                <a:hlinkClick r:id="rId7"/>
              </a:rPr>
              <a:t>https://www.google.com/url?sa=t&amp;rct=j&amp;q=&amp;esrc=s&amp;source=web&amp;cd=&amp;cad=rja&amp;uact=8&amp;ved=2ahUKEwjPh4mH2J_0AhW4_rsIHbtzBUoQFnoECAQQAQ&amp;url=https%3A%2F%2Fowasp.org%2FTop10%2FA01_2021-Broken_Access_Control%2F&amp;usg=AOvVaw30ih7WgWsjvkKuzhEFQKhn</a:t>
            </a:r>
            <a:r>
              <a:rPr lang="en-GB" sz="1050" b="0" i="0" dirty="0">
                <a:solidFill>
                  <a:srgbClr val="000000"/>
                </a:solidFill>
                <a:effectLst/>
                <a:latin typeface="Times New Roman" panose="02020603050405020304" pitchFamily="18" charset="0"/>
                <a:cs typeface="Times New Roman" panose="02020603050405020304" pitchFamily="18" charset="0"/>
              </a:rPr>
              <a:t> </a:t>
            </a:r>
            <a:r>
              <a:rPr lang="en-GB" sz="1050" b="0" i="0" dirty="0">
                <a:solidFill>
                  <a:schemeClr val="tx1"/>
                </a:solidFill>
                <a:effectLst/>
                <a:latin typeface="Times New Roman" panose="02020603050405020304" pitchFamily="18" charset="0"/>
                <a:cs typeface="Times New Roman" panose="02020603050405020304" pitchFamily="18" charset="0"/>
              </a:rPr>
              <a:t> [Accessed 12 Oct. 2021].</a:t>
            </a:r>
          </a:p>
          <a:p>
            <a:pPr algn="l"/>
            <a:r>
              <a:rPr lang="en-GB" sz="1050" b="0" i="0" dirty="0">
                <a:solidFill>
                  <a:schemeClr val="tx1"/>
                </a:solidFill>
                <a:effectLst/>
                <a:latin typeface="Times New Roman" panose="02020603050405020304" pitchFamily="18" charset="0"/>
                <a:cs typeface="Times New Roman" panose="02020603050405020304" pitchFamily="18" charset="0"/>
              </a:rPr>
              <a:t>Google.com. (2021). [online] Available at: </a:t>
            </a:r>
            <a:r>
              <a:rPr lang="en-GB" sz="1050" b="0" i="0" dirty="0">
                <a:solidFill>
                  <a:srgbClr val="000000"/>
                </a:solidFill>
                <a:effectLst/>
                <a:latin typeface="Times New Roman" panose="02020603050405020304" pitchFamily="18" charset="0"/>
                <a:cs typeface="Times New Roman" panose="02020603050405020304" pitchFamily="18" charset="0"/>
                <a:hlinkClick r:id="rId8"/>
              </a:rPr>
              <a:t>https://www.google.com/url?sa=t&amp;rct=j&amp;q=&amp;esrc=s&amp;source=web&amp;cd=&amp;cad=rja&amp;uact=8&amp;ved=2ahUKEwjroqO12J_0AhVi8LsIHec7B8wQFnoECAQQAQ&amp;url=https%3A%2F%2Fowasp.org%2FTop10%2FA02_2021-Cryptographic_Failures%2F&amp;usg=AOvVaw0yfmj22h8FGd52MZksBIsV</a:t>
            </a:r>
            <a:r>
              <a:rPr lang="en-GB" sz="1050" b="0" i="0" dirty="0">
                <a:solidFill>
                  <a:srgbClr val="000000"/>
                </a:solidFill>
                <a:effectLst/>
                <a:latin typeface="Times New Roman" panose="02020603050405020304" pitchFamily="18" charset="0"/>
                <a:cs typeface="Times New Roman" panose="02020603050405020304" pitchFamily="18" charset="0"/>
              </a:rPr>
              <a:t>  </a:t>
            </a:r>
            <a:r>
              <a:rPr lang="en-GB" sz="1050" b="0" i="0" dirty="0">
                <a:solidFill>
                  <a:schemeClr val="tx1"/>
                </a:solidFill>
                <a:effectLst/>
                <a:latin typeface="Times New Roman" panose="02020603050405020304" pitchFamily="18" charset="0"/>
                <a:cs typeface="Times New Roman" panose="02020603050405020304" pitchFamily="18" charset="0"/>
              </a:rPr>
              <a:t>[Accessed 27 Oct. 2021].</a:t>
            </a:r>
          </a:p>
          <a:p>
            <a:pPr algn="l"/>
            <a:r>
              <a:rPr lang="en-GB" sz="1050" b="0" i="0" dirty="0">
                <a:solidFill>
                  <a:schemeClr val="tx1"/>
                </a:solidFill>
                <a:effectLst/>
                <a:latin typeface="Times New Roman" panose="02020603050405020304" pitchFamily="18" charset="0"/>
                <a:cs typeface="Times New Roman" panose="02020603050405020304" pitchFamily="18" charset="0"/>
              </a:rPr>
              <a:t>Mateo </a:t>
            </a:r>
            <a:r>
              <a:rPr lang="en-GB" sz="1050" b="0" i="0" dirty="0" err="1">
                <a:solidFill>
                  <a:schemeClr val="tx1"/>
                </a:solidFill>
                <a:effectLst/>
                <a:latin typeface="Times New Roman" panose="02020603050405020304" pitchFamily="18" charset="0"/>
                <a:cs typeface="Times New Roman" panose="02020603050405020304" pitchFamily="18" charset="0"/>
              </a:rPr>
              <a:t>Tudela</a:t>
            </a:r>
            <a:r>
              <a:rPr lang="en-GB" sz="1050" b="0" i="0" dirty="0">
                <a:solidFill>
                  <a:schemeClr val="tx1"/>
                </a:solidFill>
                <a:effectLst/>
                <a:latin typeface="Times New Roman" panose="02020603050405020304" pitchFamily="18" charset="0"/>
                <a:cs typeface="Times New Roman" panose="02020603050405020304" pitchFamily="18" charset="0"/>
              </a:rPr>
              <a:t>, F., Bermejo Higuera, J.-R., Bermejo Higuera, J., Sicilia Montalvo, J.-A. and </a:t>
            </a:r>
            <a:r>
              <a:rPr lang="en-GB" sz="1050" b="0" i="0" dirty="0" err="1">
                <a:solidFill>
                  <a:schemeClr val="tx1"/>
                </a:solidFill>
                <a:effectLst/>
                <a:latin typeface="Times New Roman" panose="02020603050405020304" pitchFamily="18" charset="0"/>
                <a:cs typeface="Times New Roman" panose="02020603050405020304" pitchFamily="18" charset="0"/>
              </a:rPr>
              <a:t>Argyros</a:t>
            </a:r>
            <a:r>
              <a:rPr lang="en-GB" sz="1050" b="0" i="0" dirty="0">
                <a:solidFill>
                  <a:schemeClr val="tx1"/>
                </a:solidFill>
                <a:effectLst/>
                <a:latin typeface="Times New Roman" panose="02020603050405020304" pitchFamily="18" charset="0"/>
                <a:cs typeface="Times New Roman" panose="02020603050405020304" pitchFamily="18" charset="0"/>
              </a:rPr>
              <a:t>, M.I. (2020). On Combining Static, Dynamic and Interactive Analysis Security Testing Tools to Improve OWASP Top Ten Security Vulnerability Detection in Web Applications. </a:t>
            </a:r>
            <a:r>
              <a:rPr lang="en-GB" sz="1050" b="0" i="1" dirty="0">
                <a:solidFill>
                  <a:schemeClr val="tx1"/>
                </a:solidFill>
                <a:effectLst/>
                <a:latin typeface="Times New Roman" panose="02020603050405020304" pitchFamily="18" charset="0"/>
                <a:cs typeface="Times New Roman" panose="02020603050405020304" pitchFamily="18" charset="0"/>
              </a:rPr>
              <a:t>Applied Sciences</a:t>
            </a:r>
            <a:r>
              <a:rPr lang="en-GB" sz="1050" b="0" i="0" dirty="0">
                <a:solidFill>
                  <a:schemeClr val="tx1"/>
                </a:solidFill>
                <a:effectLst/>
                <a:latin typeface="Times New Roman" panose="02020603050405020304" pitchFamily="18" charset="0"/>
                <a:cs typeface="Times New Roman" panose="02020603050405020304" pitchFamily="18" charset="0"/>
              </a:rPr>
              <a:t>, 10(24), p.9119.</a:t>
            </a:r>
          </a:p>
          <a:p>
            <a:pPr algn="l"/>
            <a:r>
              <a:rPr lang="en-GB" sz="1000" b="0" i="0" dirty="0">
                <a:solidFill>
                  <a:schemeClr val="tx1"/>
                </a:solidFill>
                <a:effectLst/>
                <a:latin typeface="Calibri" panose="020F0502020204030204" pitchFamily="34" charset="0"/>
              </a:rPr>
              <a:t>Hacking </a:t>
            </a:r>
            <a:r>
              <a:rPr lang="en-GB" sz="1000" b="0" i="0" dirty="0" err="1">
                <a:solidFill>
                  <a:schemeClr val="tx1"/>
                </a:solidFill>
                <a:effectLst/>
                <a:latin typeface="Calibri" panose="020F0502020204030204" pitchFamily="34" charset="0"/>
              </a:rPr>
              <a:t>Lethani</a:t>
            </a:r>
            <a:r>
              <a:rPr lang="en-GB" sz="1000" b="0" i="0" dirty="0">
                <a:solidFill>
                  <a:schemeClr val="tx1"/>
                </a:solidFill>
                <a:effectLst/>
                <a:latin typeface="Calibri" panose="020F0502020204030204" pitchFamily="34" charset="0"/>
              </a:rPr>
              <a:t>. (2021). </a:t>
            </a:r>
            <a:r>
              <a:rPr lang="en-GB" sz="1000" b="0" i="1" dirty="0">
                <a:solidFill>
                  <a:schemeClr val="tx1"/>
                </a:solidFill>
                <a:effectLst/>
                <a:latin typeface="Calibri" panose="020F0502020204030204" pitchFamily="34" charset="0"/>
              </a:rPr>
              <a:t>New OWASP Top 10 2021» Hacking </a:t>
            </a:r>
            <a:r>
              <a:rPr lang="en-GB" sz="1000" b="0" i="1" dirty="0" err="1">
                <a:solidFill>
                  <a:schemeClr val="tx1"/>
                </a:solidFill>
                <a:effectLst/>
                <a:latin typeface="Calibri" panose="020F0502020204030204" pitchFamily="34" charset="0"/>
              </a:rPr>
              <a:t>Lethani</a:t>
            </a:r>
            <a:r>
              <a:rPr lang="en-GB" sz="1000" b="0" i="0" dirty="0">
                <a:solidFill>
                  <a:schemeClr val="tx1"/>
                </a:solidFill>
                <a:effectLst/>
                <a:latin typeface="Calibri" panose="020F0502020204030204" pitchFamily="34" charset="0"/>
              </a:rPr>
              <a:t>. [online] Available at: </a:t>
            </a:r>
            <a:r>
              <a:rPr lang="en-GB" sz="1000" b="0" i="0" dirty="0">
                <a:solidFill>
                  <a:srgbClr val="000000"/>
                </a:solidFill>
                <a:effectLst/>
                <a:latin typeface="Calibri" panose="020F0502020204030204" pitchFamily="34" charset="0"/>
                <a:hlinkClick r:id="rId9"/>
              </a:rPr>
              <a:t>https://hackinglethani.com/owasp-top-10-2021-en/</a:t>
            </a:r>
            <a:r>
              <a:rPr lang="en-GB" sz="1000" b="0" i="0" dirty="0">
                <a:solidFill>
                  <a:srgbClr val="000000"/>
                </a:solidFill>
                <a:effectLst/>
                <a:latin typeface="Calibri" panose="020F0502020204030204" pitchFamily="34" charset="0"/>
              </a:rPr>
              <a:t>  </a:t>
            </a:r>
            <a:r>
              <a:rPr lang="en-GB" sz="1000" b="0" i="0" dirty="0">
                <a:solidFill>
                  <a:schemeClr val="tx1"/>
                </a:solidFill>
                <a:effectLst/>
                <a:latin typeface="Calibri" panose="020F0502020204030204" pitchFamily="34" charset="0"/>
              </a:rPr>
              <a:t>[Accessed 18 Nov. 2021]</a:t>
            </a:r>
            <a:endParaRPr lang="en-GB" sz="1050" b="0" i="0" dirty="0">
              <a:solidFill>
                <a:schemeClr val="tx1"/>
              </a:solidFill>
              <a:effectLst/>
              <a:latin typeface="Times New Roman" panose="02020603050405020304" pitchFamily="18" charset="0"/>
              <a:cs typeface="Times New Roman" panose="02020603050405020304" pitchFamily="18" charset="0"/>
            </a:endParaRPr>
          </a:p>
          <a:p>
            <a:pPr marL="36900" indent="0" algn="l">
              <a:buNone/>
            </a:pPr>
            <a:endParaRPr lang="en-GB" sz="1000" b="0" i="0" dirty="0">
              <a:solidFill>
                <a:srgbClr val="000000"/>
              </a:solidFill>
              <a:effectLst/>
              <a:latin typeface="Calibri" panose="020F0502020204030204" pitchFamily="34" charset="0"/>
            </a:endParaRPr>
          </a:p>
          <a:p>
            <a:pPr algn="l"/>
            <a:endParaRPr lang="en-GB" sz="105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15022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Τίτλος 1">
            <a:extLst>
              <a:ext uri="{FF2B5EF4-FFF2-40B4-BE49-F238E27FC236}">
                <a16:creationId xmlns:a16="http://schemas.microsoft.com/office/drawing/2014/main" id="{422FCA81-E653-47CB-88C3-FE69A6765516}"/>
              </a:ext>
            </a:extLst>
          </p:cNvPr>
          <p:cNvSpPr txBox="1">
            <a:spLocks/>
          </p:cNvSpPr>
          <p:nvPr/>
        </p:nvSpPr>
        <p:spPr>
          <a:xfrm>
            <a:off x="665000" y="16891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dirty="0"/>
              <a:t>OWASP Top Ten Changes Between 201</a:t>
            </a:r>
            <a:r>
              <a:rPr lang="el-GR" sz="3200" dirty="0"/>
              <a:t>0</a:t>
            </a:r>
            <a:r>
              <a:rPr lang="en-GB" sz="3200" dirty="0"/>
              <a:t> and 2017</a:t>
            </a:r>
            <a:endParaRPr lang="el-GR" sz="3200" dirty="0"/>
          </a:p>
        </p:txBody>
      </p:sp>
      <p:sp>
        <p:nvSpPr>
          <p:cNvPr id="17" name="TextBox 16">
            <a:extLst>
              <a:ext uri="{FF2B5EF4-FFF2-40B4-BE49-F238E27FC236}">
                <a16:creationId xmlns:a16="http://schemas.microsoft.com/office/drawing/2014/main" id="{295B6D26-EDE3-4092-9232-7A292F9CF91C}"/>
              </a:ext>
            </a:extLst>
          </p:cNvPr>
          <p:cNvSpPr txBox="1"/>
          <p:nvPr/>
        </p:nvSpPr>
        <p:spPr>
          <a:xfrm>
            <a:off x="6319198" y="5128260"/>
            <a:ext cx="5453458" cy="1462323"/>
          </a:xfrm>
          <a:prstGeom prst="rect">
            <a:avLst/>
          </a:prstGeom>
          <a:noFill/>
        </p:spPr>
        <p:txBody>
          <a:bodyPr wrap="square">
            <a:spAutoFit/>
          </a:bodyPr>
          <a:lstStyle/>
          <a:p>
            <a:pPr algn="just">
              <a:lnSpc>
                <a:spcPct val="107000"/>
              </a:lnSpc>
              <a:spcAft>
                <a:spcPts val="800"/>
              </a:spcAft>
            </a:pP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As we can see in tables, the changes between top ten vulnerabilities for 2013 and 2017 are important. Some of them remain</a:t>
            </a:r>
            <a:r>
              <a:rPr lang="el-GR"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the same such as Injection and Broken authentication but we observe that most of them </a:t>
            </a:r>
            <a:r>
              <a:rPr lang="en-GB" sz="12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change level of importance </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e.g. Sensitive Data Exposure </a:t>
            </a:r>
            <a:r>
              <a:rPr lang="en-GB" sz="12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moved</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 from number 6 to number 3 in 2017 list. Last but not least, A4 and A7 of 2013 list </a:t>
            </a:r>
            <a:r>
              <a:rPr lang="en-GB" sz="12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are merged </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to A</a:t>
            </a:r>
            <a:r>
              <a:rPr lang="el-GR" sz="1200"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5:2017 – </a:t>
            </a:r>
            <a:r>
              <a:rPr lang="en-GB" sz="1200"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Broken Access Control.</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 We should also need to highlight th</a:t>
            </a:r>
            <a:r>
              <a:rPr lang="en-GB" sz="1200"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e addition of two </a:t>
            </a:r>
            <a:r>
              <a:rPr lang="en-GB" sz="1200" dirty="0">
                <a:solidFill>
                  <a:schemeClr val="accent1">
                    <a:lumMod val="60000"/>
                    <a:lumOff val="40000"/>
                  </a:schemeClr>
                </a:solidFill>
                <a:latin typeface="Times New Roman" panose="02020603050405020304" pitchFamily="18" charset="0"/>
                <a:ea typeface="Calibri" panose="020F0502020204030204" pitchFamily="34" charset="0"/>
                <a:cs typeface="Times New Roman" panose="02020603050405020304" pitchFamily="18" charset="0"/>
              </a:rPr>
              <a:t>new categories </a:t>
            </a:r>
            <a:r>
              <a:rPr lang="en-GB" sz="1200"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at list 2017 the A8 and the A10.</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l-GR"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CB00BCC2-CC0D-4E46-9D58-692556213C7C}"/>
              </a:ext>
            </a:extLst>
          </p:cNvPr>
          <p:cNvSpPr txBox="1"/>
          <p:nvPr/>
        </p:nvSpPr>
        <p:spPr>
          <a:xfrm>
            <a:off x="1075792" y="1026333"/>
            <a:ext cx="10353762" cy="474232"/>
          </a:xfrm>
          <a:prstGeom prst="rect">
            <a:avLst/>
          </a:prstGeom>
          <a:noFill/>
        </p:spPr>
        <p:txBody>
          <a:bodyPr wrap="square">
            <a:spAutoFit/>
          </a:bodyPr>
          <a:lstStyle/>
          <a:p>
            <a:pPr>
              <a:lnSpc>
                <a:spcPct val="107000"/>
              </a:lnSpc>
              <a:spcAft>
                <a:spcPts val="800"/>
              </a:spcAft>
            </a:pP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OWASP maintains the Top 10 list and has done so since </a:t>
            </a:r>
            <a:r>
              <a:rPr lang="en-GB" sz="12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2003</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 Every 2-3 years the list is updated in accordance with advancements and changes in the AppSec market. T</a:t>
            </a:r>
            <a:r>
              <a:rPr lang="en-GB" sz="1200"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h</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e OWASP top ten is one of the most widely used lists in the IT security world. </a:t>
            </a:r>
            <a:r>
              <a:rPr lang="el-GR"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p>
        </p:txBody>
      </p:sp>
      <p:pic>
        <p:nvPicPr>
          <p:cNvPr id="3" name="Εικόνα 2">
            <a:extLst>
              <a:ext uri="{FF2B5EF4-FFF2-40B4-BE49-F238E27FC236}">
                <a16:creationId xmlns:a16="http://schemas.microsoft.com/office/drawing/2014/main" id="{443CBEC2-A131-454D-A1BF-CDF332CE6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523" y="1729740"/>
            <a:ext cx="5135880" cy="3398520"/>
          </a:xfrm>
          <a:prstGeom prst="rect">
            <a:avLst/>
          </a:prstGeom>
        </p:spPr>
      </p:pic>
      <p:pic>
        <p:nvPicPr>
          <p:cNvPr id="5" name="Εικόνα 4">
            <a:extLst>
              <a:ext uri="{FF2B5EF4-FFF2-40B4-BE49-F238E27FC236}">
                <a16:creationId xmlns:a16="http://schemas.microsoft.com/office/drawing/2014/main" id="{1BE186C8-C830-49ED-8C2E-84C7932B2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198" y="1729740"/>
            <a:ext cx="5501640" cy="3398520"/>
          </a:xfrm>
          <a:prstGeom prst="rect">
            <a:avLst/>
          </a:prstGeom>
        </p:spPr>
      </p:pic>
      <p:sp>
        <p:nvSpPr>
          <p:cNvPr id="29" name="TextBox 28">
            <a:extLst>
              <a:ext uri="{FF2B5EF4-FFF2-40B4-BE49-F238E27FC236}">
                <a16:creationId xmlns:a16="http://schemas.microsoft.com/office/drawing/2014/main" id="{787697AF-BA2F-4690-8FFA-0C3DC8B0A661}"/>
              </a:ext>
            </a:extLst>
          </p:cNvPr>
          <p:cNvSpPr txBox="1"/>
          <p:nvPr/>
        </p:nvSpPr>
        <p:spPr>
          <a:xfrm>
            <a:off x="822924" y="5128260"/>
            <a:ext cx="5273076" cy="1462323"/>
          </a:xfrm>
          <a:prstGeom prst="rect">
            <a:avLst/>
          </a:prstGeom>
          <a:noFill/>
        </p:spPr>
        <p:txBody>
          <a:bodyPr wrap="square">
            <a:spAutoFit/>
          </a:bodyPr>
          <a:lstStyle/>
          <a:p>
            <a:pPr algn="just">
              <a:lnSpc>
                <a:spcPct val="107000"/>
              </a:lnSpc>
              <a:spcAft>
                <a:spcPts val="800"/>
              </a:spcAft>
            </a:pP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As we can see in tables above, the vast majority of  top ten 2010 rested the same but they </a:t>
            </a:r>
            <a:r>
              <a:rPr lang="en-GB" sz="12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changed  level of importance</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 The highlights are the A7:2010-Insecure Cryptographic Storage that </a:t>
            </a:r>
            <a:r>
              <a:rPr lang="en-GB" sz="12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merged</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 with A9:2010 – Insufficient Transport Layer Protection, thus creating a </a:t>
            </a:r>
            <a:r>
              <a:rPr lang="en-GB" sz="12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new category </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named Sensitive Data Exposure in risk list for 2013. Moreover, the A7:2010 became part of  A9:2013 – Using Known Vulnerable Components. Last but not least, A8:2010 was broadened into A7:2013- Missing Function Level Access Control and </a:t>
            </a:r>
            <a:r>
              <a:rPr lang="en-GB" sz="12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moved up </a:t>
            </a:r>
            <a:r>
              <a:rPr lang="en-GB"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to OWASP 2013 list.</a:t>
            </a:r>
            <a:endParaRPr lang="el-GR" sz="12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24676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Πίνακας 5">
            <a:extLst>
              <a:ext uri="{FF2B5EF4-FFF2-40B4-BE49-F238E27FC236}">
                <a16:creationId xmlns:a16="http://schemas.microsoft.com/office/drawing/2014/main" id="{733ACF66-8BAE-401D-A36B-D3160C2A26D2}"/>
              </a:ext>
            </a:extLst>
          </p:cNvPr>
          <p:cNvGraphicFramePr>
            <a:graphicFrameLocks noGrp="1"/>
          </p:cNvGraphicFramePr>
          <p:nvPr>
            <p:extLst>
              <p:ext uri="{D42A27DB-BD31-4B8C-83A1-F6EECF244321}">
                <p14:modId xmlns:p14="http://schemas.microsoft.com/office/powerpoint/2010/main" val="4166076564"/>
              </p:ext>
            </p:extLst>
          </p:nvPr>
        </p:nvGraphicFramePr>
        <p:xfrm>
          <a:off x="2064882" y="2389921"/>
          <a:ext cx="3033067" cy="3709529"/>
        </p:xfrm>
        <a:graphic>
          <a:graphicData uri="http://schemas.openxmlformats.org/drawingml/2006/table">
            <a:tbl>
              <a:tblPr firstRow="1" bandRow="1">
                <a:tableStyleId>{9D7B26C5-4107-4FEC-AEDC-1716B250A1EF}</a:tableStyleId>
              </a:tblPr>
              <a:tblGrid>
                <a:gridCol w="3033067">
                  <a:extLst>
                    <a:ext uri="{9D8B030D-6E8A-4147-A177-3AD203B41FA5}">
                      <a16:colId xmlns:a16="http://schemas.microsoft.com/office/drawing/2014/main" val="2778877578"/>
                    </a:ext>
                  </a:extLst>
                </a:gridCol>
              </a:tblGrid>
              <a:tr h="357357">
                <a:tc>
                  <a:txBody>
                    <a:bodyPr/>
                    <a:lstStyle/>
                    <a:p>
                      <a:pPr algn="ctr"/>
                      <a:r>
                        <a:rPr lang="en-GB" sz="1800" dirty="0"/>
                        <a:t>2017</a:t>
                      </a:r>
                      <a:endParaRPr lang="el-GR" sz="1800" dirty="0"/>
                    </a:p>
                  </a:txBody>
                  <a:tcPr/>
                </a:tc>
                <a:extLst>
                  <a:ext uri="{0D108BD9-81ED-4DB2-BD59-A6C34878D82A}">
                    <a16:rowId xmlns:a16="http://schemas.microsoft.com/office/drawing/2014/main" val="2287525221"/>
                  </a:ext>
                </a:extLst>
              </a:tr>
              <a:tr h="329521">
                <a:tc>
                  <a:txBody>
                    <a:bodyPr/>
                    <a:lstStyle/>
                    <a:p>
                      <a:r>
                        <a:rPr lang="en-GB" sz="1100" dirty="0"/>
                        <a:t>A01:2017 - Injection</a:t>
                      </a:r>
                      <a:endParaRPr lang="el-GR" sz="1100" dirty="0"/>
                    </a:p>
                  </a:txBody>
                  <a:tcPr/>
                </a:tc>
                <a:extLst>
                  <a:ext uri="{0D108BD9-81ED-4DB2-BD59-A6C34878D82A}">
                    <a16:rowId xmlns:a16="http://schemas.microsoft.com/office/drawing/2014/main" val="2466790462"/>
                  </a:ext>
                </a:extLst>
              </a:tr>
              <a:tr h="329521">
                <a:tc>
                  <a:txBody>
                    <a:bodyPr/>
                    <a:lstStyle/>
                    <a:p>
                      <a:r>
                        <a:rPr lang="en-GB" sz="1100" dirty="0"/>
                        <a:t>A02:2017 - Broken Authentication</a:t>
                      </a:r>
                      <a:endParaRPr lang="el-GR" sz="1100" dirty="0"/>
                    </a:p>
                  </a:txBody>
                  <a:tcPr/>
                </a:tc>
                <a:extLst>
                  <a:ext uri="{0D108BD9-81ED-4DB2-BD59-A6C34878D82A}">
                    <a16:rowId xmlns:a16="http://schemas.microsoft.com/office/drawing/2014/main" val="2941406970"/>
                  </a:ext>
                </a:extLst>
              </a:tr>
              <a:tr h="329521">
                <a:tc>
                  <a:txBody>
                    <a:bodyPr/>
                    <a:lstStyle/>
                    <a:p>
                      <a:r>
                        <a:rPr lang="en-GB" sz="1100" dirty="0"/>
                        <a:t>A03:2017 - Sensitive Data Exposure</a:t>
                      </a:r>
                      <a:endParaRPr lang="el-GR" sz="1100" dirty="0"/>
                    </a:p>
                  </a:txBody>
                  <a:tcPr/>
                </a:tc>
                <a:extLst>
                  <a:ext uri="{0D108BD9-81ED-4DB2-BD59-A6C34878D82A}">
                    <a16:rowId xmlns:a16="http://schemas.microsoft.com/office/drawing/2014/main" val="2734588040"/>
                  </a:ext>
                </a:extLst>
              </a:tr>
              <a:tr h="329521">
                <a:tc>
                  <a:txBody>
                    <a:bodyPr/>
                    <a:lstStyle/>
                    <a:p>
                      <a:r>
                        <a:rPr lang="en-GB" sz="1100" dirty="0"/>
                        <a:t>A04:2017 – XML External Entities (XXE)</a:t>
                      </a:r>
                      <a:endParaRPr lang="el-GR" sz="1100" dirty="0"/>
                    </a:p>
                  </a:txBody>
                  <a:tcPr/>
                </a:tc>
                <a:extLst>
                  <a:ext uri="{0D108BD9-81ED-4DB2-BD59-A6C34878D82A}">
                    <a16:rowId xmlns:a16="http://schemas.microsoft.com/office/drawing/2014/main" val="3515089498"/>
                  </a:ext>
                </a:extLst>
              </a:tr>
              <a:tr h="329521">
                <a:tc>
                  <a:txBody>
                    <a:bodyPr/>
                    <a:lstStyle/>
                    <a:p>
                      <a:r>
                        <a:rPr lang="en-GB" sz="1100" dirty="0"/>
                        <a:t>A05:2017 - Broken Access Control </a:t>
                      </a:r>
                      <a:endParaRPr lang="el-GR" sz="1100" dirty="0"/>
                    </a:p>
                  </a:txBody>
                  <a:tcPr/>
                </a:tc>
                <a:extLst>
                  <a:ext uri="{0D108BD9-81ED-4DB2-BD59-A6C34878D82A}">
                    <a16:rowId xmlns:a16="http://schemas.microsoft.com/office/drawing/2014/main" val="3795947656"/>
                  </a:ext>
                </a:extLst>
              </a:tr>
              <a:tr h="329521">
                <a:tc>
                  <a:txBody>
                    <a:bodyPr/>
                    <a:lstStyle/>
                    <a:p>
                      <a:r>
                        <a:rPr lang="en-GB" sz="1100" dirty="0"/>
                        <a:t>A06:2017 - Security Misconfiguration </a:t>
                      </a:r>
                      <a:endParaRPr lang="el-GR" sz="1100" dirty="0"/>
                    </a:p>
                  </a:txBody>
                  <a:tcPr/>
                </a:tc>
                <a:extLst>
                  <a:ext uri="{0D108BD9-81ED-4DB2-BD59-A6C34878D82A}">
                    <a16:rowId xmlns:a16="http://schemas.microsoft.com/office/drawing/2014/main" val="1753307469"/>
                  </a:ext>
                </a:extLst>
              </a:tr>
              <a:tr h="329521">
                <a:tc>
                  <a:txBody>
                    <a:bodyPr/>
                    <a:lstStyle/>
                    <a:p>
                      <a:r>
                        <a:rPr lang="en-GB" sz="1100" dirty="0"/>
                        <a:t>A07:2017 - Cross-Site Scripting (XSS) </a:t>
                      </a:r>
                      <a:endParaRPr lang="el-GR" sz="1100" dirty="0"/>
                    </a:p>
                  </a:txBody>
                  <a:tcPr/>
                </a:tc>
                <a:extLst>
                  <a:ext uri="{0D108BD9-81ED-4DB2-BD59-A6C34878D82A}">
                    <a16:rowId xmlns:a16="http://schemas.microsoft.com/office/drawing/2014/main" val="3772035072"/>
                  </a:ext>
                </a:extLst>
              </a:tr>
              <a:tr h="329521">
                <a:tc>
                  <a:txBody>
                    <a:bodyPr/>
                    <a:lstStyle/>
                    <a:p>
                      <a:r>
                        <a:rPr lang="en-GB" sz="1100" dirty="0"/>
                        <a:t>A08:2017 - Insecure Deserialization</a:t>
                      </a:r>
                      <a:endParaRPr lang="el-GR" sz="1100" dirty="0"/>
                    </a:p>
                  </a:txBody>
                  <a:tcPr/>
                </a:tc>
                <a:extLst>
                  <a:ext uri="{0D108BD9-81ED-4DB2-BD59-A6C34878D82A}">
                    <a16:rowId xmlns:a16="http://schemas.microsoft.com/office/drawing/2014/main" val="3431474684"/>
                  </a:ext>
                </a:extLst>
              </a:tr>
              <a:tr h="406259">
                <a:tc>
                  <a:txBody>
                    <a:bodyPr/>
                    <a:lstStyle/>
                    <a:p>
                      <a:r>
                        <a:rPr lang="en-GB" sz="1100" dirty="0"/>
                        <a:t>A09:2017 - Using Components with Known Vulnerabilities</a:t>
                      </a:r>
                      <a:endParaRPr lang="el-GR" sz="1100" dirty="0"/>
                    </a:p>
                  </a:txBody>
                  <a:tcPr/>
                </a:tc>
                <a:extLst>
                  <a:ext uri="{0D108BD9-81ED-4DB2-BD59-A6C34878D82A}">
                    <a16:rowId xmlns:a16="http://schemas.microsoft.com/office/drawing/2014/main" val="4018439873"/>
                  </a:ext>
                </a:extLst>
              </a:tr>
              <a:tr h="280881">
                <a:tc>
                  <a:txBody>
                    <a:bodyPr/>
                    <a:lstStyle/>
                    <a:p>
                      <a:r>
                        <a:rPr lang="en-GB" sz="1100" dirty="0"/>
                        <a:t>A10:2017 - Insufficient Logging &amp; Monitoring </a:t>
                      </a:r>
                      <a:endParaRPr lang="el-GR" sz="1100" dirty="0"/>
                    </a:p>
                  </a:txBody>
                  <a:tcPr/>
                </a:tc>
                <a:extLst>
                  <a:ext uri="{0D108BD9-81ED-4DB2-BD59-A6C34878D82A}">
                    <a16:rowId xmlns:a16="http://schemas.microsoft.com/office/drawing/2014/main" val="1539533570"/>
                  </a:ext>
                </a:extLst>
              </a:tr>
            </a:tbl>
          </a:graphicData>
        </a:graphic>
      </p:graphicFrame>
      <p:graphicFrame>
        <p:nvGraphicFramePr>
          <p:cNvPr id="5" name="Πίνακας 5">
            <a:extLst>
              <a:ext uri="{FF2B5EF4-FFF2-40B4-BE49-F238E27FC236}">
                <a16:creationId xmlns:a16="http://schemas.microsoft.com/office/drawing/2014/main" id="{6AEC5C4B-433D-4746-845E-227DE9078AC0}"/>
              </a:ext>
            </a:extLst>
          </p:cNvPr>
          <p:cNvGraphicFramePr>
            <a:graphicFrameLocks noGrp="1"/>
          </p:cNvGraphicFramePr>
          <p:nvPr>
            <p:extLst>
              <p:ext uri="{D42A27DB-BD31-4B8C-83A1-F6EECF244321}">
                <p14:modId xmlns:p14="http://schemas.microsoft.com/office/powerpoint/2010/main" val="3823264927"/>
              </p:ext>
            </p:extLst>
          </p:nvPr>
        </p:nvGraphicFramePr>
        <p:xfrm>
          <a:off x="6754706" y="2389921"/>
          <a:ext cx="2978835" cy="3803585"/>
        </p:xfrm>
        <a:graphic>
          <a:graphicData uri="http://schemas.openxmlformats.org/drawingml/2006/table">
            <a:tbl>
              <a:tblPr firstRow="1" bandRow="1">
                <a:tableStyleId>{9D7B26C5-4107-4FEC-AEDC-1716B250A1EF}</a:tableStyleId>
              </a:tblPr>
              <a:tblGrid>
                <a:gridCol w="2978835">
                  <a:extLst>
                    <a:ext uri="{9D8B030D-6E8A-4147-A177-3AD203B41FA5}">
                      <a16:colId xmlns:a16="http://schemas.microsoft.com/office/drawing/2014/main" val="2778877578"/>
                    </a:ext>
                  </a:extLst>
                </a:gridCol>
              </a:tblGrid>
              <a:tr h="351996">
                <a:tc>
                  <a:txBody>
                    <a:bodyPr/>
                    <a:lstStyle/>
                    <a:p>
                      <a:pPr algn="ctr"/>
                      <a:r>
                        <a:rPr lang="en-GB" dirty="0"/>
                        <a:t>2021</a:t>
                      </a:r>
                      <a:endParaRPr lang="el-GR" dirty="0"/>
                    </a:p>
                  </a:txBody>
                  <a:tcPr/>
                </a:tc>
                <a:extLst>
                  <a:ext uri="{0D108BD9-81ED-4DB2-BD59-A6C34878D82A}">
                    <a16:rowId xmlns:a16="http://schemas.microsoft.com/office/drawing/2014/main" val="2287525221"/>
                  </a:ext>
                </a:extLst>
              </a:tr>
              <a:tr h="260845">
                <a:tc>
                  <a:txBody>
                    <a:bodyPr/>
                    <a:lstStyle/>
                    <a:p>
                      <a:r>
                        <a:rPr lang="en-GB" sz="1100" dirty="0"/>
                        <a:t>A01:2021 - Broken Access Control </a:t>
                      </a:r>
                      <a:endParaRPr lang="el-GR" sz="1100" dirty="0"/>
                    </a:p>
                  </a:txBody>
                  <a:tcPr/>
                </a:tc>
                <a:extLst>
                  <a:ext uri="{0D108BD9-81ED-4DB2-BD59-A6C34878D82A}">
                    <a16:rowId xmlns:a16="http://schemas.microsoft.com/office/drawing/2014/main" val="2466790462"/>
                  </a:ext>
                </a:extLst>
              </a:tr>
              <a:tr h="260845">
                <a:tc>
                  <a:txBody>
                    <a:bodyPr/>
                    <a:lstStyle/>
                    <a:p>
                      <a:r>
                        <a:rPr lang="en-GB" sz="1100" dirty="0"/>
                        <a:t>A02:2021 - Cryptographic Failures </a:t>
                      </a:r>
                      <a:endParaRPr lang="el-GR" sz="1100" dirty="0"/>
                    </a:p>
                  </a:txBody>
                  <a:tcPr/>
                </a:tc>
                <a:extLst>
                  <a:ext uri="{0D108BD9-81ED-4DB2-BD59-A6C34878D82A}">
                    <a16:rowId xmlns:a16="http://schemas.microsoft.com/office/drawing/2014/main" val="2941406970"/>
                  </a:ext>
                </a:extLst>
              </a:tr>
              <a:tr h="260845">
                <a:tc>
                  <a:txBody>
                    <a:bodyPr/>
                    <a:lstStyle/>
                    <a:p>
                      <a:r>
                        <a:rPr lang="en-GB" sz="1100" dirty="0"/>
                        <a:t>A03:2021 - Injection  </a:t>
                      </a:r>
                      <a:endParaRPr lang="el-GR" sz="1100" dirty="0"/>
                    </a:p>
                  </a:txBody>
                  <a:tcPr/>
                </a:tc>
                <a:extLst>
                  <a:ext uri="{0D108BD9-81ED-4DB2-BD59-A6C34878D82A}">
                    <a16:rowId xmlns:a16="http://schemas.microsoft.com/office/drawing/2014/main" val="2734588040"/>
                  </a:ext>
                </a:extLst>
              </a:tr>
              <a:tr h="260845">
                <a:tc>
                  <a:txBody>
                    <a:bodyPr/>
                    <a:lstStyle/>
                    <a:p>
                      <a:r>
                        <a:rPr lang="en-GB" sz="1100" dirty="0"/>
                        <a:t>A04:2021 – Insecure Design </a:t>
                      </a:r>
                      <a:endParaRPr lang="el-GR" sz="1100" dirty="0"/>
                    </a:p>
                  </a:txBody>
                  <a:tcPr/>
                </a:tc>
                <a:extLst>
                  <a:ext uri="{0D108BD9-81ED-4DB2-BD59-A6C34878D82A}">
                    <a16:rowId xmlns:a16="http://schemas.microsoft.com/office/drawing/2014/main" val="3515089498"/>
                  </a:ext>
                </a:extLst>
              </a:tr>
              <a:tr h="260845">
                <a:tc>
                  <a:txBody>
                    <a:bodyPr/>
                    <a:lstStyle/>
                    <a:p>
                      <a:r>
                        <a:rPr lang="en-GB" sz="1100" dirty="0"/>
                        <a:t>A05:2021 - Security Misconfiguration </a:t>
                      </a:r>
                      <a:endParaRPr lang="el-GR" sz="1100" dirty="0"/>
                    </a:p>
                  </a:txBody>
                  <a:tcPr/>
                </a:tc>
                <a:extLst>
                  <a:ext uri="{0D108BD9-81ED-4DB2-BD59-A6C34878D82A}">
                    <a16:rowId xmlns:a16="http://schemas.microsoft.com/office/drawing/2014/main" val="3795947656"/>
                  </a:ext>
                </a:extLst>
              </a:tr>
              <a:tr h="410662">
                <a:tc>
                  <a:txBody>
                    <a:bodyPr/>
                    <a:lstStyle/>
                    <a:p>
                      <a:r>
                        <a:rPr lang="en-GB" sz="1100" dirty="0"/>
                        <a:t>A06:2021 – Vulnerable and Outdated Components </a:t>
                      </a:r>
                      <a:endParaRPr lang="el-GR" sz="1100" dirty="0"/>
                    </a:p>
                  </a:txBody>
                  <a:tcPr/>
                </a:tc>
                <a:extLst>
                  <a:ext uri="{0D108BD9-81ED-4DB2-BD59-A6C34878D82A}">
                    <a16:rowId xmlns:a16="http://schemas.microsoft.com/office/drawing/2014/main" val="1753307469"/>
                  </a:ext>
                </a:extLst>
              </a:tr>
              <a:tr h="410662">
                <a:tc>
                  <a:txBody>
                    <a:bodyPr/>
                    <a:lstStyle/>
                    <a:p>
                      <a:r>
                        <a:rPr lang="en-GB" sz="1100" dirty="0"/>
                        <a:t>A07:2021 – Identification and Authentication Failures</a:t>
                      </a:r>
                      <a:endParaRPr lang="el-GR" sz="1100" dirty="0"/>
                    </a:p>
                  </a:txBody>
                  <a:tcPr/>
                </a:tc>
                <a:extLst>
                  <a:ext uri="{0D108BD9-81ED-4DB2-BD59-A6C34878D82A}">
                    <a16:rowId xmlns:a16="http://schemas.microsoft.com/office/drawing/2014/main" val="3772035072"/>
                  </a:ext>
                </a:extLst>
              </a:tr>
              <a:tr h="410662">
                <a:tc>
                  <a:txBody>
                    <a:bodyPr/>
                    <a:lstStyle/>
                    <a:p>
                      <a:r>
                        <a:rPr lang="en-GB" sz="1100" dirty="0"/>
                        <a:t>A08:2021 – Software and Data Integrity Failures </a:t>
                      </a:r>
                      <a:endParaRPr lang="el-GR" sz="1100" dirty="0"/>
                    </a:p>
                  </a:txBody>
                  <a:tcPr/>
                </a:tc>
                <a:extLst>
                  <a:ext uri="{0D108BD9-81ED-4DB2-BD59-A6C34878D82A}">
                    <a16:rowId xmlns:a16="http://schemas.microsoft.com/office/drawing/2014/main" val="3431474684"/>
                  </a:ext>
                </a:extLst>
              </a:tr>
              <a:tr h="410662">
                <a:tc>
                  <a:txBody>
                    <a:bodyPr/>
                    <a:lstStyle/>
                    <a:p>
                      <a:r>
                        <a:rPr lang="en-GB" sz="1100" dirty="0"/>
                        <a:t>A09:2021 – Security Logging and Monitoring Failures </a:t>
                      </a:r>
                      <a:endParaRPr lang="el-GR" sz="1100" dirty="0"/>
                    </a:p>
                  </a:txBody>
                  <a:tcPr/>
                </a:tc>
                <a:extLst>
                  <a:ext uri="{0D108BD9-81ED-4DB2-BD59-A6C34878D82A}">
                    <a16:rowId xmlns:a16="http://schemas.microsoft.com/office/drawing/2014/main" val="4018439873"/>
                  </a:ext>
                </a:extLst>
              </a:tr>
              <a:tr h="410662">
                <a:tc>
                  <a:txBody>
                    <a:bodyPr/>
                    <a:lstStyle/>
                    <a:p>
                      <a:r>
                        <a:rPr lang="en-GB" sz="1100" dirty="0"/>
                        <a:t>A10:2021 – Server-Side Request Forgery (SSRF)</a:t>
                      </a:r>
                      <a:endParaRPr lang="el-GR" sz="1100" dirty="0"/>
                    </a:p>
                  </a:txBody>
                  <a:tcPr/>
                </a:tc>
                <a:extLst>
                  <a:ext uri="{0D108BD9-81ED-4DB2-BD59-A6C34878D82A}">
                    <a16:rowId xmlns:a16="http://schemas.microsoft.com/office/drawing/2014/main" val="1539533570"/>
                  </a:ext>
                </a:extLst>
              </a:tr>
            </a:tbl>
          </a:graphicData>
        </a:graphic>
      </p:graphicFrame>
      <p:cxnSp>
        <p:nvCxnSpPr>
          <p:cNvPr id="6" name="Ευθύγραμμο βέλος σύνδεσης 5">
            <a:extLst>
              <a:ext uri="{FF2B5EF4-FFF2-40B4-BE49-F238E27FC236}">
                <a16:creationId xmlns:a16="http://schemas.microsoft.com/office/drawing/2014/main" id="{5C3B26BD-736B-4006-8853-CF0004D48055}"/>
              </a:ext>
            </a:extLst>
          </p:cNvPr>
          <p:cNvCxnSpPr>
            <a:cxnSpLocks/>
          </p:cNvCxnSpPr>
          <p:nvPr/>
        </p:nvCxnSpPr>
        <p:spPr>
          <a:xfrm>
            <a:off x="5097949" y="2867231"/>
            <a:ext cx="1668129" cy="48583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 name="Ευθύγραμμο βέλος σύνδεσης 6">
            <a:extLst>
              <a:ext uri="{FF2B5EF4-FFF2-40B4-BE49-F238E27FC236}">
                <a16:creationId xmlns:a16="http://schemas.microsoft.com/office/drawing/2014/main" id="{4A8F78F5-A01D-4AD5-BC66-DB77E27B7FFE}"/>
              </a:ext>
            </a:extLst>
          </p:cNvPr>
          <p:cNvCxnSpPr>
            <a:cxnSpLocks/>
          </p:cNvCxnSpPr>
          <p:nvPr/>
        </p:nvCxnSpPr>
        <p:spPr>
          <a:xfrm>
            <a:off x="5097949" y="3198338"/>
            <a:ext cx="1659007" cy="1497024"/>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 name="Ευθύγραμμο βέλος σύνδεσης 7">
            <a:extLst>
              <a:ext uri="{FF2B5EF4-FFF2-40B4-BE49-F238E27FC236}">
                <a16:creationId xmlns:a16="http://schemas.microsoft.com/office/drawing/2014/main" id="{69EDCFBE-8E05-45FD-8126-2DE1C14876C9}"/>
              </a:ext>
            </a:extLst>
          </p:cNvPr>
          <p:cNvCxnSpPr>
            <a:cxnSpLocks/>
          </p:cNvCxnSpPr>
          <p:nvPr/>
        </p:nvCxnSpPr>
        <p:spPr>
          <a:xfrm flipV="1">
            <a:off x="5097949" y="3125788"/>
            <a:ext cx="1617127" cy="39436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 name="Ευθύγραμμο βέλος σύνδεσης 8">
            <a:extLst>
              <a:ext uri="{FF2B5EF4-FFF2-40B4-BE49-F238E27FC236}">
                <a16:creationId xmlns:a16="http://schemas.microsoft.com/office/drawing/2014/main" id="{A875987F-4C17-4D68-9BE2-59480337253B}"/>
              </a:ext>
            </a:extLst>
          </p:cNvPr>
          <p:cNvCxnSpPr>
            <a:cxnSpLocks/>
            <a:stCxn id="4" idx="3"/>
          </p:cNvCxnSpPr>
          <p:nvPr/>
        </p:nvCxnSpPr>
        <p:spPr>
          <a:xfrm flipV="1">
            <a:off x="5097949" y="2867231"/>
            <a:ext cx="1617127" cy="137745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Ευθύγραμμο βέλος σύνδεσης 9">
            <a:extLst>
              <a:ext uri="{FF2B5EF4-FFF2-40B4-BE49-F238E27FC236}">
                <a16:creationId xmlns:a16="http://schemas.microsoft.com/office/drawing/2014/main" id="{3BC5ABF6-F483-496B-8958-3C7CA9A601FD}"/>
              </a:ext>
            </a:extLst>
          </p:cNvPr>
          <p:cNvCxnSpPr>
            <a:cxnSpLocks/>
          </p:cNvCxnSpPr>
          <p:nvPr/>
        </p:nvCxnSpPr>
        <p:spPr>
          <a:xfrm flipV="1">
            <a:off x="5097949" y="3906129"/>
            <a:ext cx="1608005" cy="67766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Ευθύγραμμο βέλος σύνδεσης 10">
            <a:extLst>
              <a:ext uri="{FF2B5EF4-FFF2-40B4-BE49-F238E27FC236}">
                <a16:creationId xmlns:a16="http://schemas.microsoft.com/office/drawing/2014/main" id="{A9A6C06E-7999-47A1-947D-DBAC80AC0A11}"/>
              </a:ext>
            </a:extLst>
          </p:cNvPr>
          <p:cNvCxnSpPr>
            <a:cxnSpLocks/>
            <a:endCxn id="5" idx="1"/>
          </p:cNvCxnSpPr>
          <p:nvPr/>
        </p:nvCxnSpPr>
        <p:spPr>
          <a:xfrm flipV="1">
            <a:off x="5107632" y="4291713"/>
            <a:ext cx="1647074" cy="131237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Ευθύγραμμο βέλος σύνδεσης 11">
            <a:extLst>
              <a:ext uri="{FF2B5EF4-FFF2-40B4-BE49-F238E27FC236}">
                <a16:creationId xmlns:a16="http://schemas.microsoft.com/office/drawing/2014/main" id="{D8D70589-8E06-427F-BECD-74724EECF68C}"/>
              </a:ext>
            </a:extLst>
          </p:cNvPr>
          <p:cNvCxnSpPr>
            <a:cxnSpLocks/>
          </p:cNvCxnSpPr>
          <p:nvPr/>
        </p:nvCxnSpPr>
        <p:spPr>
          <a:xfrm flipV="1">
            <a:off x="5097949" y="5534426"/>
            <a:ext cx="1615438" cy="49247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Ευθύγραμμο βέλος σύνδεσης 12">
            <a:extLst>
              <a:ext uri="{FF2B5EF4-FFF2-40B4-BE49-F238E27FC236}">
                <a16:creationId xmlns:a16="http://schemas.microsoft.com/office/drawing/2014/main" id="{8B031BF1-09FB-4AA3-BFB4-901DDBE046B4}"/>
              </a:ext>
            </a:extLst>
          </p:cNvPr>
          <p:cNvCxnSpPr>
            <a:cxnSpLocks/>
          </p:cNvCxnSpPr>
          <p:nvPr/>
        </p:nvCxnSpPr>
        <p:spPr>
          <a:xfrm flipV="1">
            <a:off x="5046947" y="3870255"/>
            <a:ext cx="1668129" cy="12416"/>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Ευθύγραμμο βέλος σύνδεσης 13">
            <a:extLst>
              <a:ext uri="{FF2B5EF4-FFF2-40B4-BE49-F238E27FC236}">
                <a16:creationId xmlns:a16="http://schemas.microsoft.com/office/drawing/2014/main" id="{FD8A32CE-30A1-4E4C-ABEE-E2D022D62077}"/>
              </a:ext>
            </a:extLst>
          </p:cNvPr>
          <p:cNvCxnSpPr>
            <a:cxnSpLocks/>
          </p:cNvCxnSpPr>
          <p:nvPr/>
        </p:nvCxnSpPr>
        <p:spPr>
          <a:xfrm flipV="1">
            <a:off x="5148951" y="3363504"/>
            <a:ext cx="1557003" cy="1500727"/>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Ευθύγραμμο βέλος σύνδεσης 14">
            <a:extLst>
              <a:ext uri="{FF2B5EF4-FFF2-40B4-BE49-F238E27FC236}">
                <a16:creationId xmlns:a16="http://schemas.microsoft.com/office/drawing/2014/main" id="{0B903A45-8034-40C6-BACB-5DDA7F561DB8}"/>
              </a:ext>
            </a:extLst>
          </p:cNvPr>
          <p:cNvCxnSpPr>
            <a:cxnSpLocks/>
          </p:cNvCxnSpPr>
          <p:nvPr/>
        </p:nvCxnSpPr>
        <p:spPr>
          <a:xfrm flipV="1">
            <a:off x="5097949" y="5109602"/>
            <a:ext cx="1615438" cy="146113"/>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0ED3FB0F-0AB0-4D6E-981F-A73CDB951885}"/>
              </a:ext>
            </a:extLst>
          </p:cNvPr>
          <p:cNvSpPr txBox="1"/>
          <p:nvPr/>
        </p:nvSpPr>
        <p:spPr>
          <a:xfrm>
            <a:off x="9647913" y="3537368"/>
            <a:ext cx="655072" cy="246221"/>
          </a:xfrm>
          <a:prstGeom prst="rect">
            <a:avLst/>
          </a:prstGeom>
          <a:noFill/>
        </p:spPr>
        <p:txBody>
          <a:bodyPr wrap="square" rtlCol="0">
            <a:spAutoFit/>
          </a:bodyPr>
          <a:lstStyle/>
          <a:p>
            <a:r>
              <a:rPr lang="en-GB" sz="1000" dirty="0">
                <a:solidFill>
                  <a:schemeClr val="accent1">
                    <a:lumMod val="60000"/>
                    <a:lumOff val="40000"/>
                  </a:schemeClr>
                </a:solidFill>
              </a:rPr>
              <a:t>New</a:t>
            </a:r>
            <a:endParaRPr lang="el-GR" sz="1000" dirty="0">
              <a:solidFill>
                <a:schemeClr val="accent1">
                  <a:lumMod val="60000"/>
                  <a:lumOff val="40000"/>
                </a:schemeClr>
              </a:solidFill>
            </a:endParaRPr>
          </a:p>
        </p:txBody>
      </p:sp>
      <p:sp>
        <p:nvSpPr>
          <p:cNvPr id="17" name="TextBox 16">
            <a:extLst>
              <a:ext uri="{FF2B5EF4-FFF2-40B4-BE49-F238E27FC236}">
                <a16:creationId xmlns:a16="http://schemas.microsoft.com/office/drawing/2014/main" id="{1239FD4A-B056-42BC-A40F-1E8098EAB634}"/>
              </a:ext>
            </a:extLst>
          </p:cNvPr>
          <p:cNvSpPr txBox="1"/>
          <p:nvPr/>
        </p:nvSpPr>
        <p:spPr>
          <a:xfrm>
            <a:off x="9626527" y="4976728"/>
            <a:ext cx="655072" cy="246221"/>
          </a:xfrm>
          <a:prstGeom prst="rect">
            <a:avLst/>
          </a:prstGeom>
          <a:noFill/>
        </p:spPr>
        <p:txBody>
          <a:bodyPr wrap="square" rtlCol="0">
            <a:spAutoFit/>
          </a:bodyPr>
          <a:lstStyle/>
          <a:p>
            <a:r>
              <a:rPr lang="en-GB" sz="1000" dirty="0">
                <a:solidFill>
                  <a:schemeClr val="accent1">
                    <a:lumMod val="60000"/>
                    <a:lumOff val="40000"/>
                  </a:schemeClr>
                </a:solidFill>
              </a:rPr>
              <a:t>New</a:t>
            </a:r>
            <a:endParaRPr lang="el-GR" sz="1000" dirty="0">
              <a:solidFill>
                <a:schemeClr val="accent1">
                  <a:lumMod val="60000"/>
                  <a:lumOff val="40000"/>
                </a:schemeClr>
              </a:solidFill>
            </a:endParaRPr>
          </a:p>
        </p:txBody>
      </p:sp>
      <p:sp>
        <p:nvSpPr>
          <p:cNvPr id="18" name="TextBox 17">
            <a:extLst>
              <a:ext uri="{FF2B5EF4-FFF2-40B4-BE49-F238E27FC236}">
                <a16:creationId xmlns:a16="http://schemas.microsoft.com/office/drawing/2014/main" id="{677ED8B6-A9D3-451E-8820-3CAEFF84A994}"/>
              </a:ext>
            </a:extLst>
          </p:cNvPr>
          <p:cNvSpPr txBox="1"/>
          <p:nvPr/>
        </p:nvSpPr>
        <p:spPr>
          <a:xfrm>
            <a:off x="9626527" y="5864826"/>
            <a:ext cx="655072" cy="246221"/>
          </a:xfrm>
          <a:prstGeom prst="rect">
            <a:avLst/>
          </a:prstGeom>
          <a:noFill/>
        </p:spPr>
        <p:txBody>
          <a:bodyPr wrap="square" rtlCol="0">
            <a:spAutoFit/>
          </a:bodyPr>
          <a:lstStyle/>
          <a:p>
            <a:r>
              <a:rPr lang="en-GB" sz="1000" dirty="0">
                <a:solidFill>
                  <a:schemeClr val="accent1">
                    <a:lumMod val="60000"/>
                    <a:lumOff val="40000"/>
                  </a:schemeClr>
                </a:solidFill>
              </a:rPr>
              <a:t>New</a:t>
            </a:r>
            <a:endParaRPr lang="el-GR" sz="1000" dirty="0">
              <a:solidFill>
                <a:schemeClr val="accent1">
                  <a:lumMod val="60000"/>
                  <a:lumOff val="40000"/>
                </a:schemeClr>
              </a:solidFill>
            </a:endParaRPr>
          </a:p>
        </p:txBody>
      </p:sp>
      <p:sp>
        <p:nvSpPr>
          <p:cNvPr id="23" name="TextBox 22">
            <a:extLst>
              <a:ext uri="{FF2B5EF4-FFF2-40B4-BE49-F238E27FC236}">
                <a16:creationId xmlns:a16="http://schemas.microsoft.com/office/drawing/2014/main" id="{DA1CF388-15AF-472C-B339-F56AAA19332B}"/>
              </a:ext>
            </a:extLst>
          </p:cNvPr>
          <p:cNvSpPr txBox="1"/>
          <p:nvPr/>
        </p:nvSpPr>
        <p:spPr>
          <a:xfrm>
            <a:off x="9661514" y="3273934"/>
            <a:ext cx="778550" cy="246221"/>
          </a:xfrm>
          <a:prstGeom prst="rect">
            <a:avLst/>
          </a:prstGeom>
          <a:noFill/>
        </p:spPr>
        <p:txBody>
          <a:bodyPr wrap="square" rtlCol="0">
            <a:spAutoFit/>
          </a:bodyPr>
          <a:lstStyle/>
          <a:p>
            <a:r>
              <a:rPr lang="en-GB" sz="1000" dirty="0">
                <a:solidFill>
                  <a:schemeClr val="accent1">
                    <a:lumMod val="60000"/>
                    <a:lumOff val="40000"/>
                  </a:schemeClr>
                </a:solidFill>
              </a:rPr>
              <a:t>Merged</a:t>
            </a:r>
            <a:endParaRPr lang="el-GR" sz="1000" dirty="0">
              <a:solidFill>
                <a:schemeClr val="accent1">
                  <a:lumMod val="60000"/>
                  <a:lumOff val="40000"/>
                </a:schemeClr>
              </a:solidFill>
            </a:endParaRPr>
          </a:p>
        </p:txBody>
      </p:sp>
      <p:sp>
        <p:nvSpPr>
          <p:cNvPr id="24" name="TextBox 23">
            <a:extLst>
              <a:ext uri="{FF2B5EF4-FFF2-40B4-BE49-F238E27FC236}">
                <a16:creationId xmlns:a16="http://schemas.microsoft.com/office/drawing/2014/main" id="{654D3191-CB2E-4BAC-AB98-1411E9774F32}"/>
              </a:ext>
            </a:extLst>
          </p:cNvPr>
          <p:cNvSpPr txBox="1"/>
          <p:nvPr/>
        </p:nvSpPr>
        <p:spPr>
          <a:xfrm>
            <a:off x="9626527" y="3783018"/>
            <a:ext cx="778550" cy="246221"/>
          </a:xfrm>
          <a:prstGeom prst="rect">
            <a:avLst/>
          </a:prstGeom>
          <a:noFill/>
        </p:spPr>
        <p:txBody>
          <a:bodyPr wrap="square" rtlCol="0">
            <a:spAutoFit/>
          </a:bodyPr>
          <a:lstStyle/>
          <a:p>
            <a:r>
              <a:rPr lang="en-GB" sz="1000" dirty="0">
                <a:solidFill>
                  <a:schemeClr val="accent1">
                    <a:lumMod val="60000"/>
                    <a:lumOff val="40000"/>
                  </a:schemeClr>
                </a:solidFill>
              </a:rPr>
              <a:t>Merged</a:t>
            </a:r>
            <a:endParaRPr lang="el-GR" sz="1000" dirty="0">
              <a:solidFill>
                <a:schemeClr val="accent1">
                  <a:lumMod val="60000"/>
                  <a:lumOff val="40000"/>
                </a:schemeClr>
              </a:solidFill>
            </a:endParaRPr>
          </a:p>
        </p:txBody>
      </p:sp>
      <p:sp>
        <p:nvSpPr>
          <p:cNvPr id="27" name="Τίτλος 1">
            <a:extLst>
              <a:ext uri="{FF2B5EF4-FFF2-40B4-BE49-F238E27FC236}">
                <a16:creationId xmlns:a16="http://schemas.microsoft.com/office/drawing/2014/main" id="{A82D2B21-D7F2-4AF1-94A2-9743E76871CA}"/>
              </a:ext>
            </a:extLst>
          </p:cNvPr>
          <p:cNvSpPr txBox="1">
            <a:spLocks/>
          </p:cNvSpPr>
          <p:nvPr/>
        </p:nvSpPr>
        <p:spPr>
          <a:xfrm>
            <a:off x="738036" y="454282"/>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dirty="0"/>
              <a:t>OWASP Top Ten Changes Between 2017 and 2021</a:t>
            </a:r>
            <a:endParaRPr lang="el-GR" sz="3200" dirty="0"/>
          </a:p>
        </p:txBody>
      </p:sp>
      <p:sp>
        <p:nvSpPr>
          <p:cNvPr id="21" name="TextBox 20">
            <a:extLst>
              <a:ext uri="{FF2B5EF4-FFF2-40B4-BE49-F238E27FC236}">
                <a16:creationId xmlns:a16="http://schemas.microsoft.com/office/drawing/2014/main" id="{9FEC3426-AC46-4EF6-AB28-AE9EAB7EDC24}"/>
              </a:ext>
            </a:extLst>
          </p:cNvPr>
          <p:cNvSpPr txBox="1"/>
          <p:nvPr/>
        </p:nvSpPr>
        <p:spPr>
          <a:xfrm>
            <a:off x="1654597" y="1507268"/>
            <a:ext cx="8785467" cy="523220"/>
          </a:xfrm>
          <a:prstGeom prst="rect">
            <a:avLst/>
          </a:prstGeom>
          <a:noFill/>
        </p:spPr>
        <p:txBody>
          <a:bodyPr wrap="square">
            <a:spAutoFit/>
          </a:bodyPr>
          <a:lstStyle/>
          <a:p>
            <a:r>
              <a:rPr lang="en-GB" sz="14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As we can see in tables, there are important changes between top ten vulnerabilities for 2017 and 2021. We can observe renames, merges and additions</a:t>
            </a:r>
            <a:r>
              <a:rPr lang="en-GB" sz="1400" dirty="0">
                <a:solidFill>
                  <a:schemeClr val="tx2">
                    <a:lumMod val="90000"/>
                  </a:schemeClr>
                </a:solidFill>
                <a:latin typeface="Times New Roman" panose="02020603050405020304" pitchFamily="18" charset="0"/>
                <a:ea typeface="Calibri" panose="020F0502020204030204" pitchFamily="34" charset="0"/>
                <a:cs typeface="Times New Roman" panose="02020603050405020304" pitchFamily="18" charset="0"/>
              </a:rPr>
              <a:t>. In the rest of this presentation </a:t>
            </a:r>
            <a:r>
              <a:rPr lang="en-GB" sz="1400" dirty="0">
                <a:solidFill>
                  <a:schemeClr val="tx2">
                    <a:lumMod val="90000"/>
                  </a:schemeClr>
                </a:solidFill>
                <a:effectLst/>
                <a:latin typeface="Times New Roman" panose="02020603050405020304" pitchFamily="18" charset="0"/>
                <a:ea typeface="Calibri" panose="020F0502020204030204" pitchFamily="34" charset="0"/>
                <a:cs typeface="Times New Roman" panose="02020603050405020304" pitchFamily="18" charset="0"/>
              </a:rPr>
              <a:t>we will analyse them one by one.</a:t>
            </a:r>
            <a:endParaRPr lang="el-GR" sz="1400" dirty="0">
              <a:solidFill>
                <a:schemeClr val="tx2">
                  <a:lumMod val="90000"/>
                </a:schemeClr>
              </a:solidFill>
            </a:endParaRPr>
          </a:p>
        </p:txBody>
      </p:sp>
    </p:spTree>
    <p:extLst>
      <p:ext uri="{BB962C8B-B14F-4D97-AF65-F5344CB8AC3E}">
        <p14:creationId xmlns:p14="http://schemas.microsoft.com/office/powerpoint/2010/main" val="117888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8C29026E-33ED-489F-8993-99FB24E2D004}"/>
              </a:ext>
            </a:extLst>
          </p:cNvPr>
          <p:cNvSpPr>
            <a:spLocks noGrp="1"/>
          </p:cNvSpPr>
          <p:nvPr>
            <p:ph idx="1"/>
          </p:nvPr>
        </p:nvSpPr>
        <p:spPr>
          <a:xfrm>
            <a:off x="506987" y="1215837"/>
            <a:ext cx="11236132" cy="4890379"/>
          </a:xfrm>
        </p:spPr>
        <p:txBody>
          <a:bodyPr>
            <a:normAutofit/>
          </a:bodyPr>
          <a:lstStyle/>
          <a:p>
            <a:pPr marL="36900" indent="0">
              <a:buNone/>
            </a:pPr>
            <a:r>
              <a:rPr lang="en-GB" sz="1400" dirty="0">
                <a:solidFill>
                  <a:schemeClr val="accent1">
                    <a:lumMod val="60000"/>
                    <a:lumOff val="40000"/>
                  </a:schemeClr>
                </a:solidFill>
                <a:latin typeface="Times New Roman" panose="02020603050405020304" pitchFamily="18" charset="0"/>
                <a:cs typeface="Times New Roman" panose="02020603050405020304" pitchFamily="18" charset="0"/>
              </a:rPr>
              <a:t>Moves up from the fifth position in the first  </a:t>
            </a:r>
            <a:r>
              <a:rPr lang="en-GB" sz="1400" dirty="0">
                <a:solidFill>
                  <a:schemeClr val="bg2">
                    <a:lumMod val="10000"/>
                    <a:lumOff val="90000"/>
                  </a:schemeClr>
                </a:solidFill>
                <a:latin typeface="Times New Roman" panose="02020603050405020304" pitchFamily="18" charset="0"/>
                <a:cs typeface="Times New Roman" panose="02020603050405020304" pitchFamily="18" charset="0"/>
              </a:rPr>
              <a:t>category </a:t>
            </a:r>
            <a:r>
              <a:rPr lang="en-GB" sz="1400" dirty="0">
                <a:latin typeface="Times New Roman" panose="02020603050405020304" pitchFamily="18" charset="0"/>
                <a:cs typeface="Times New Roman" panose="02020603050405020304" pitchFamily="18" charset="0"/>
              </a:rPr>
              <a:t>with the most serious web application  security risk.</a:t>
            </a:r>
          </a:p>
          <a:p>
            <a:r>
              <a:rPr lang="en-GB" sz="1400" dirty="0">
                <a:latin typeface="Times New Roman" panose="02020603050405020304" pitchFamily="18" charset="0"/>
                <a:cs typeface="Times New Roman" panose="02020603050405020304" pitchFamily="18" charset="0"/>
              </a:rPr>
              <a:t>Another two risks from the 2013 version were </a:t>
            </a:r>
            <a:r>
              <a:rPr lang="en-GB" sz="1400" dirty="0">
                <a:solidFill>
                  <a:schemeClr val="accent1">
                    <a:lumMod val="60000"/>
                    <a:lumOff val="40000"/>
                  </a:schemeClr>
                </a:solidFill>
                <a:latin typeface="Times New Roman" panose="02020603050405020304" pitchFamily="18" charset="0"/>
                <a:cs typeface="Times New Roman" panose="02020603050405020304" pitchFamily="18" charset="0"/>
              </a:rPr>
              <a:t>merged</a:t>
            </a:r>
            <a:r>
              <a:rPr lang="en-GB" sz="1400" dirty="0">
                <a:latin typeface="Times New Roman" panose="02020603050405020304" pitchFamily="18" charset="0"/>
                <a:cs typeface="Times New Roman" panose="02020603050405020304" pitchFamily="18" charset="0"/>
              </a:rPr>
              <a:t> in the 2017 OWASP Top 10: </a:t>
            </a:r>
            <a:br>
              <a:rPr lang="en-GB" sz="1400" dirty="0">
                <a:latin typeface="Times New Roman" panose="02020603050405020304" pitchFamily="18" charset="0"/>
                <a:cs typeface="Times New Roman" panose="02020603050405020304" pitchFamily="18" charset="0"/>
              </a:rPr>
            </a:br>
            <a:r>
              <a:rPr lang="en-GB" sz="1400" dirty="0">
                <a:latin typeface="Times New Roman" panose="02020603050405020304" pitchFamily="18" charset="0"/>
                <a:cs typeface="Times New Roman" panose="02020603050405020304" pitchFamily="18" charset="0"/>
              </a:rPr>
              <a:t>Insecure direct object references(4) and missing function level access control(7) were merged </a:t>
            </a:r>
            <a:br>
              <a:rPr lang="en-GB" sz="1400" dirty="0">
                <a:latin typeface="Times New Roman" panose="02020603050405020304" pitchFamily="18" charset="0"/>
                <a:cs typeface="Times New Roman" panose="02020603050405020304" pitchFamily="18" charset="0"/>
              </a:rPr>
            </a:br>
            <a:r>
              <a:rPr lang="en-GB" sz="1400" dirty="0">
                <a:latin typeface="Times New Roman" panose="02020603050405020304" pitchFamily="18" charset="0"/>
                <a:cs typeface="Times New Roman" panose="02020603050405020304" pitchFamily="18" charset="0"/>
              </a:rPr>
              <a:t>into broken access control 2017.</a:t>
            </a:r>
          </a:p>
          <a:p>
            <a:pPr>
              <a:lnSpc>
                <a:spcPct val="107000"/>
              </a:lnSpc>
              <a:spcAft>
                <a:spcPts val="800"/>
              </a:spcAft>
            </a:pPr>
            <a:r>
              <a:rPr lang="en-GB" sz="1400" dirty="0">
                <a:effectLst/>
                <a:latin typeface="Calibri" panose="020F0502020204030204" pitchFamily="34" charset="0"/>
                <a:ea typeface="Calibri" panose="020F0502020204030204" pitchFamily="34" charset="0"/>
                <a:cs typeface="Times New Roman" panose="02020603050405020304" pitchFamily="18" charset="0"/>
              </a:rPr>
              <a:t>Access control enforces policy such that users cannot act outside of their intended </a:t>
            </a:r>
            <a:br>
              <a:rPr lang="en-GB" sz="1400" dirty="0">
                <a:effectLst/>
                <a:latin typeface="Calibri" panose="020F0502020204030204" pitchFamily="34" charset="0"/>
                <a:ea typeface="Calibri" panose="020F0502020204030204" pitchFamily="34" charset="0"/>
                <a:cs typeface="Times New Roman" panose="02020603050405020304" pitchFamily="18" charset="0"/>
              </a:rPr>
            </a:br>
            <a:r>
              <a:rPr lang="en-GB" sz="1400" dirty="0">
                <a:effectLst/>
                <a:latin typeface="Calibri" panose="020F0502020204030204" pitchFamily="34" charset="0"/>
                <a:ea typeface="Calibri" panose="020F0502020204030204" pitchFamily="34" charset="0"/>
                <a:cs typeface="Times New Roman" panose="02020603050405020304" pitchFamily="18" charset="0"/>
              </a:rPr>
              <a:t>permissions. Failures typically lead </a:t>
            </a:r>
            <a:r>
              <a:rPr lang="en-GB" sz="14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to unauthorized information disclosure</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r>
              <a:rPr lang="en-GB" sz="14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modification</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br>
              <a:rPr lang="en-GB" sz="1400" dirty="0">
                <a:effectLst/>
                <a:latin typeface="Calibri" panose="020F0502020204030204" pitchFamily="34" charset="0"/>
                <a:ea typeface="Calibri" panose="020F0502020204030204" pitchFamily="34" charset="0"/>
                <a:cs typeface="Times New Roman" panose="02020603050405020304" pitchFamily="18" charset="0"/>
              </a:rPr>
            </a:br>
            <a:r>
              <a:rPr lang="en-GB" sz="1400" dirty="0">
                <a:effectLst/>
                <a:latin typeface="Calibri" panose="020F0502020204030204" pitchFamily="34" charset="0"/>
                <a:ea typeface="Calibri" panose="020F0502020204030204" pitchFamily="34" charset="0"/>
                <a:cs typeface="Times New Roman" panose="02020603050405020304" pitchFamily="18" charset="0"/>
              </a:rPr>
              <a:t>or </a:t>
            </a:r>
            <a:r>
              <a:rPr lang="en-GB" sz="14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destruction </a:t>
            </a:r>
            <a:r>
              <a:rPr lang="en-GB" sz="1400" dirty="0">
                <a:effectLst/>
                <a:latin typeface="Calibri" panose="020F0502020204030204" pitchFamily="34" charset="0"/>
                <a:ea typeface="Calibri" panose="020F0502020204030204" pitchFamily="34" charset="0"/>
                <a:cs typeface="Times New Roman" panose="02020603050405020304" pitchFamily="18" charset="0"/>
              </a:rPr>
              <a:t>of all data or performing a business function outside the user’s limits.</a:t>
            </a:r>
          </a:p>
          <a:p>
            <a:pPr>
              <a:lnSpc>
                <a:spcPct val="107000"/>
              </a:lnSpc>
              <a:spcAft>
                <a:spcPts val="800"/>
              </a:spcAft>
            </a:pPr>
            <a:r>
              <a:rPr lang="en-GB" sz="1400" b="1" dirty="0">
                <a:effectLst/>
                <a:latin typeface="Calibri" panose="020F0502020204030204" pitchFamily="34" charset="0"/>
                <a:ea typeface="Calibri" panose="020F0502020204030204" pitchFamily="34" charset="0"/>
                <a:cs typeface="Times New Roman" panose="02020603050405020304" pitchFamily="18" charset="0"/>
              </a:rPr>
              <a:t>Prevention:</a:t>
            </a:r>
            <a:r>
              <a:rPr lang="en-GB" sz="1400" dirty="0">
                <a:effectLst/>
                <a:latin typeface="Calibri" panose="020F0502020204030204" pitchFamily="34" charset="0"/>
                <a:ea typeface="Calibri" panose="020F0502020204030204" pitchFamily="34" charset="0"/>
                <a:cs typeface="Times New Roman" panose="02020603050405020304" pitchFamily="18" charset="0"/>
              </a:rPr>
              <a:t>  </a:t>
            </a:r>
            <a:br>
              <a:rPr lang="en-GB" sz="1400" dirty="0">
                <a:effectLst/>
                <a:latin typeface="Calibri" panose="020F0502020204030204" pitchFamily="34" charset="0"/>
                <a:ea typeface="Calibri" panose="020F0502020204030204" pitchFamily="34" charset="0"/>
                <a:cs typeface="Times New Roman" panose="02020603050405020304" pitchFamily="18" charset="0"/>
              </a:rPr>
            </a:br>
            <a:r>
              <a:rPr lang="en-GB" sz="1400" dirty="0">
                <a:effectLst/>
                <a:latin typeface="Calibri" panose="020F0502020204030204" pitchFamily="34" charset="0"/>
                <a:ea typeface="Calibri" panose="020F0502020204030204" pitchFamily="34" charset="0"/>
                <a:cs typeface="Times New Roman" panose="02020603050405020304" pitchFamily="18" charset="0"/>
              </a:rPr>
              <a:t>Use </a:t>
            </a:r>
            <a:r>
              <a:rPr lang="en-GB" sz="14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penetration testing </a:t>
            </a:r>
            <a:r>
              <a:rPr lang="en-GB" sz="1400" dirty="0">
                <a:effectLst/>
                <a:latin typeface="Calibri" panose="020F0502020204030204" pitchFamily="34" charset="0"/>
                <a:ea typeface="Calibri" panose="020F0502020204030204" pitchFamily="34" charset="0"/>
                <a:cs typeface="Times New Roman" panose="02020603050405020304" pitchFamily="18" charset="0"/>
              </a:rPr>
              <a:t>in order to detect unintended access-control, Deny by default, Log access control failures etc.</a:t>
            </a:r>
          </a:p>
          <a:p>
            <a:pPr>
              <a:lnSpc>
                <a:spcPct val="107000"/>
              </a:lnSpc>
              <a:spcAft>
                <a:spcPts val="800"/>
              </a:spcAft>
            </a:pPr>
            <a:endParaRPr lang="el-GR" dirty="0"/>
          </a:p>
        </p:txBody>
      </p:sp>
      <p:sp>
        <p:nvSpPr>
          <p:cNvPr id="4" name="Τίτλος 1">
            <a:extLst>
              <a:ext uri="{FF2B5EF4-FFF2-40B4-BE49-F238E27FC236}">
                <a16:creationId xmlns:a16="http://schemas.microsoft.com/office/drawing/2014/main" id="{EA0D96E4-BD49-47C3-B31B-63D1791AA9DE}"/>
              </a:ext>
            </a:extLst>
          </p:cNvPr>
          <p:cNvSpPr txBox="1">
            <a:spLocks/>
          </p:cNvSpPr>
          <p:nvPr/>
        </p:nvSpPr>
        <p:spPr>
          <a:xfrm>
            <a:off x="1180007" y="92343"/>
            <a:ext cx="9831986" cy="87029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2800" dirty="0">
                <a:cs typeface="Times New Roman" panose="02020603050405020304" pitchFamily="18" charset="0"/>
              </a:rPr>
              <a:t>A1:2021 – Broken Access Control </a:t>
            </a:r>
            <a:r>
              <a:rPr lang="en-US" sz="2000" dirty="0">
                <a:cs typeface="Times New Roman" panose="02020603050405020304" pitchFamily="18" charset="0"/>
                <a:sym typeface="Wingdings" panose="05000000000000000000" pitchFamily="2" charset="2"/>
              </a:rPr>
              <a:t>A5:2017- </a:t>
            </a:r>
            <a:r>
              <a:rPr lang="en-US" sz="2000" dirty="0">
                <a:cs typeface="Times New Roman" panose="02020603050405020304" pitchFamily="18" charset="0"/>
              </a:rPr>
              <a:t>Broken Access Control </a:t>
            </a:r>
            <a:endParaRPr lang="en-US" sz="3100" dirty="0"/>
          </a:p>
        </p:txBody>
      </p:sp>
      <p:sp>
        <p:nvSpPr>
          <p:cNvPr id="5" name="Θέση περιεχομένου 2">
            <a:extLst>
              <a:ext uri="{FF2B5EF4-FFF2-40B4-BE49-F238E27FC236}">
                <a16:creationId xmlns:a16="http://schemas.microsoft.com/office/drawing/2014/main" id="{4EB41950-A8DB-4236-B0CF-8B69DA40F6CE}"/>
              </a:ext>
            </a:extLst>
          </p:cNvPr>
          <p:cNvSpPr txBox="1">
            <a:spLocks/>
          </p:cNvSpPr>
          <p:nvPr/>
        </p:nvSpPr>
        <p:spPr>
          <a:xfrm>
            <a:off x="533708" y="3464774"/>
            <a:ext cx="10982238" cy="2760956"/>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a:lnSpc>
                <a:spcPct val="90000"/>
              </a:lnSpc>
              <a:spcAft>
                <a:spcPts val="800"/>
              </a:spcAft>
              <a:buClr>
                <a:srgbClr val="FA2B2B"/>
              </a:buClr>
            </a:pPr>
            <a:r>
              <a:rPr lang="en-GB" sz="1400" b="1" dirty="0">
                <a:effectLst/>
                <a:latin typeface="Calibri" panose="020F0502020204030204" pitchFamily="34" charset="0"/>
                <a:ea typeface="Calibri" panose="020F0502020204030204" pitchFamily="34" charset="0"/>
                <a:cs typeface="Times New Roman" panose="02020603050405020304" pitchFamily="18" charset="0"/>
              </a:rPr>
              <a:t>Example: </a:t>
            </a:r>
            <a:r>
              <a:rPr lang="en-GB" sz="1400" dirty="0"/>
              <a:t>The application uses unverified data in a SQL call that is accessing account information:</a:t>
            </a:r>
          </a:p>
          <a:p>
            <a:pPr marL="36900" indent="0">
              <a:lnSpc>
                <a:spcPct val="90000"/>
              </a:lnSpc>
              <a:spcAft>
                <a:spcPts val="800"/>
              </a:spcAft>
              <a:buClr>
                <a:srgbClr val="FA2B2B"/>
              </a:buClr>
              <a:buFont typeface="Wingdings 2" charset="2"/>
              <a:buNone/>
            </a:pPr>
            <a:r>
              <a:rPr lang="en-GB" sz="1400" dirty="0">
                <a:solidFill>
                  <a:srgbClr val="36464E"/>
                </a:solidFill>
                <a:effectLst/>
                <a:latin typeface="Roboto Mono"/>
              </a:rPr>
              <a:t>				</a:t>
            </a:r>
            <a:endParaRPr lang="en-GB" sz="1400" dirty="0"/>
          </a:p>
          <a:p>
            <a:pPr marL="36900" indent="0">
              <a:lnSpc>
                <a:spcPct val="90000"/>
              </a:lnSpc>
              <a:spcAft>
                <a:spcPts val="800"/>
              </a:spcAft>
              <a:buClr>
                <a:srgbClr val="FA2B2B"/>
              </a:buClr>
              <a:buFont typeface="Wingdings 2" charset="2"/>
              <a:buNone/>
            </a:pPr>
            <a:endParaRPr lang="en-GB" sz="1400" dirty="0"/>
          </a:p>
          <a:p>
            <a:pPr marL="36900" indent="0">
              <a:lnSpc>
                <a:spcPct val="90000"/>
              </a:lnSpc>
              <a:spcAft>
                <a:spcPts val="800"/>
              </a:spcAft>
              <a:buClr>
                <a:srgbClr val="FA2B2B"/>
              </a:buClr>
              <a:buFont typeface="Wingdings 2" charset="2"/>
              <a:buNone/>
            </a:pPr>
            <a:r>
              <a:rPr lang="en-GB" sz="1400" dirty="0">
                <a:latin typeface="Calibri" panose="020F0502020204030204" pitchFamily="34" charset="0"/>
                <a:cs typeface="Calibri" panose="020F0502020204030204" pitchFamily="34" charset="0"/>
              </a:rPr>
              <a:t>An attacker simply modifies the browser's 'acct’ </a:t>
            </a:r>
            <a:br>
              <a:rPr lang="en-GB" sz="1400" dirty="0">
                <a:latin typeface="Calibri" panose="020F0502020204030204" pitchFamily="34" charset="0"/>
                <a:cs typeface="Calibri" panose="020F0502020204030204" pitchFamily="34" charset="0"/>
              </a:rPr>
            </a:br>
            <a:r>
              <a:rPr lang="en-GB" sz="1400" dirty="0">
                <a:latin typeface="Calibri" panose="020F0502020204030204" pitchFamily="34" charset="0"/>
                <a:cs typeface="Calibri" panose="020F0502020204030204" pitchFamily="34" charset="0"/>
              </a:rPr>
              <a:t>parameter to send whatever account number they </a:t>
            </a:r>
            <a:br>
              <a:rPr lang="en-GB" sz="1400" dirty="0">
                <a:latin typeface="Calibri" panose="020F0502020204030204" pitchFamily="34" charset="0"/>
                <a:cs typeface="Calibri" panose="020F0502020204030204" pitchFamily="34" charset="0"/>
              </a:rPr>
            </a:br>
            <a:r>
              <a:rPr lang="en-GB" sz="1400" dirty="0">
                <a:latin typeface="Calibri" panose="020F0502020204030204" pitchFamily="34" charset="0"/>
                <a:cs typeface="Calibri" panose="020F0502020204030204" pitchFamily="34" charset="0"/>
              </a:rPr>
              <a:t>want. If not correctly verified, the attacker can access </a:t>
            </a:r>
            <a:br>
              <a:rPr lang="en-GB" sz="1400" dirty="0">
                <a:latin typeface="Calibri" panose="020F0502020204030204" pitchFamily="34" charset="0"/>
                <a:cs typeface="Calibri" panose="020F0502020204030204" pitchFamily="34" charset="0"/>
              </a:rPr>
            </a:br>
            <a:r>
              <a:rPr lang="en-GB" sz="1500" dirty="0">
                <a:latin typeface="Calibri" panose="020F0502020204030204" pitchFamily="34" charset="0"/>
                <a:cs typeface="Calibri" panose="020F0502020204030204" pitchFamily="34" charset="0"/>
              </a:rPr>
              <a:t>any user's account.</a:t>
            </a:r>
          </a:p>
          <a:p>
            <a:pPr marL="36900" indent="0">
              <a:lnSpc>
                <a:spcPct val="90000"/>
              </a:lnSpc>
              <a:spcAft>
                <a:spcPts val="800"/>
              </a:spcAft>
              <a:buClr>
                <a:srgbClr val="FA2B2B"/>
              </a:buClr>
              <a:buFont typeface="Wingdings 2" charset="2"/>
              <a:buNone/>
            </a:pPr>
            <a:r>
              <a:rPr lang="en-GB" sz="1700" dirty="0"/>
              <a:t>				</a:t>
            </a:r>
            <a:endParaRPr lang="el-GR" sz="1700" dirty="0"/>
          </a:p>
        </p:txBody>
      </p:sp>
      <p:sp>
        <p:nvSpPr>
          <p:cNvPr id="6" name="Ορθογώνιο 5">
            <a:extLst>
              <a:ext uri="{FF2B5EF4-FFF2-40B4-BE49-F238E27FC236}">
                <a16:creationId xmlns:a16="http://schemas.microsoft.com/office/drawing/2014/main" id="{302803B3-8844-409A-A8E8-D38EB44ECDF5}"/>
              </a:ext>
            </a:extLst>
          </p:cNvPr>
          <p:cNvSpPr/>
          <p:nvPr/>
        </p:nvSpPr>
        <p:spPr>
          <a:xfrm>
            <a:off x="657564" y="4105974"/>
            <a:ext cx="3999138" cy="523783"/>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l-GR" dirty="0"/>
          </a:p>
        </p:txBody>
      </p:sp>
      <p:sp>
        <p:nvSpPr>
          <p:cNvPr id="7" name="TextBox 6">
            <a:extLst>
              <a:ext uri="{FF2B5EF4-FFF2-40B4-BE49-F238E27FC236}">
                <a16:creationId xmlns:a16="http://schemas.microsoft.com/office/drawing/2014/main" id="{AE837A00-CF8E-44F0-A828-C517387015A9}"/>
              </a:ext>
            </a:extLst>
          </p:cNvPr>
          <p:cNvSpPr txBox="1"/>
          <p:nvPr/>
        </p:nvSpPr>
        <p:spPr>
          <a:xfrm>
            <a:off x="639086" y="4105974"/>
            <a:ext cx="3564748" cy="527324"/>
          </a:xfrm>
          <a:prstGeom prst="rect">
            <a:avLst/>
          </a:prstGeom>
          <a:noFill/>
        </p:spPr>
        <p:txBody>
          <a:bodyPr wrap="square">
            <a:spAutoFit/>
          </a:bodyPr>
          <a:lstStyle/>
          <a:p>
            <a:pPr marL="36900" indent="0">
              <a:lnSpc>
                <a:spcPct val="90000"/>
              </a:lnSpc>
              <a:spcAft>
                <a:spcPts val="800"/>
              </a:spcAft>
              <a:buClr>
                <a:srgbClr val="FA2B2B"/>
              </a:buClr>
              <a:buNone/>
            </a:pPr>
            <a:r>
              <a:rPr lang="en-GB" sz="1200" b="0" i="0" dirty="0" err="1">
                <a:solidFill>
                  <a:schemeClr val="bg1"/>
                </a:solidFill>
                <a:effectLst/>
                <a:latin typeface="Roboto Mono"/>
              </a:rPr>
              <a:t>pstmt.setString</a:t>
            </a:r>
            <a:r>
              <a:rPr lang="en-GB" sz="1200" b="0" i="0" dirty="0">
                <a:solidFill>
                  <a:schemeClr val="bg1"/>
                </a:solidFill>
                <a:effectLst/>
                <a:latin typeface="Roboto Mono"/>
              </a:rPr>
              <a:t>(1, </a:t>
            </a:r>
            <a:r>
              <a:rPr lang="en-GB" sz="1200" b="0" i="0" dirty="0" err="1">
                <a:solidFill>
                  <a:schemeClr val="bg1"/>
                </a:solidFill>
                <a:effectLst/>
                <a:latin typeface="Roboto Mono"/>
              </a:rPr>
              <a:t>request.getParameter</a:t>
            </a:r>
            <a:r>
              <a:rPr lang="en-GB" sz="1200" b="0" i="0" dirty="0">
                <a:solidFill>
                  <a:schemeClr val="bg1"/>
                </a:solidFill>
                <a:effectLst/>
                <a:latin typeface="Roboto Mono"/>
              </a:rPr>
              <a:t>("acct")); </a:t>
            </a:r>
          </a:p>
          <a:p>
            <a:pPr marL="36900" indent="0">
              <a:lnSpc>
                <a:spcPct val="90000"/>
              </a:lnSpc>
              <a:spcAft>
                <a:spcPts val="800"/>
              </a:spcAft>
              <a:buClr>
                <a:srgbClr val="FA2B2B"/>
              </a:buClr>
              <a:buNone/>
            </a:pPr>
            <a:r>
              <a:rPr lang="en-GB" sz="1200" b="0" i="0" dirty="0" err="1">
                <a:solidFill>
                  <a:schemeClr val="bg1"/>
                </a:solidFill>
                <a:effectLst/>
                <a:latin typeface="Roboto Mono"/>
              </a:rPr>
              <a:t>ResultSet</a:t>
            </a:r>
            <a:r>
              <a:rPr lang="en-GB" sz="1200" b="0" i="0" dirty="0">
                <a:solidFill>
                  <a:schemeClr val="bg1"/>
                </a:solidFill>
                <a:effectLst/>
                <a:latin typeface="Roboto Mono"/>
              </a:rPr>
              <a:t> results = </a:t>
            </a:r>
            <a:r>
              <a:rPr lang="en-GB" sz="1200" b="0" i="0" dirty="0" err="1">
                <a:solidFill>
                  <a:schemeClr val="bg1"/>
                </a:solidFill>
                <a:effectLst/>
                <a:latin typeface="Roboto Mono"/>
              </a:rPr>
              <a:t>pstmt.executeQuery</a:t>
            </a:r>
            <a:r>
              <a:rPr lang="en-GB" sz="1200" b="0" i="0" dirty="0">
                <a:solidFill>
                  <a:schemeClr val="bg1"/>
                </a:solidFill>
                <a:effectLst/>
                <a:latin typeface="Roboto Mono"/>
              </a:rPr>
              <a:t>( );</a:t>
            </a:r>
            <a:endParaRPr lang="en-GB" sz="1400" dirty="0">
              <a:solidFill>
                <a:schemeClr val="bg1"/>
              </a:solidFill>
            </a:endParaRPr>
          </a:p>
        </p:txBody>
      </p:sp>
      <p:sp>
        <p:nvSpPr>
          <p:cNvPr id="8" name="Ορθογώνιο 7">
            <a:extLst>
              <a:ext uri="{FF2B5EF4-FFF2-40B4-BE49-F238E27FC236}">
                <a16:creationId xmlns:a16="http://schemas.microsoft.com/office/drawing/2014/main" id="{993883EB-DB3C-4DA5-8923-C51219CA3A73}"/>
              </a:ext>
            </a:extLst>
          </p:cNvPr>
          <p:cNvSpPr/>
          <p:nvPr/>
        </p:nvSpPr>
        <p:spPr>
          <a:xfrm>
            <a:off x="639086" y="5618000"/>
            <a:ext cx="4046489" cy="363578"/>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200" b="0" i="0" dirty="0">
              <a:solidFill>
                <a:schemeClr val="bg1"/>
              </a:solidFill>
              <a:effectLst/>
              <a:latin typeface="Roboto Mono"/>
            </a:endParaRPr>
          </a:p>
          <a:p>
            <a:pPr algn="ctr"/>
            <a:r>
              <a:rPr lang="en-GB" sz="1200" b="0" i="0" dirty="0">
                <a:solidFill>
                  <a:schemeClr val="bg1"/>
                </a:solidFill>
                <a:effectLst/>
                <a:latin typeface="Roboto Mono"/>
              </a:rPr>
              <a:t>https://example.com/app/accountInfo?acct=notmyacct</a:t>
            </a:r>
            <a:endParaRPr lang="en-GB" sz="1400" dirty="0">
              <a:solidFill>
                <a:schemeClr val="bg1"/>
              </a:solidFill>
            </a:endParaRPr>
          </a:p>
          <a:p>
            <a:pPr algn="ctr"/>
            <a:endParaRPr lang="el-GR" dirty="0"/>
          </a:p>
        </p:txBody>
      </p:sp>
      <p:pic>
        <p:nvPicPr>
          <p:cNvPr id="9" name="Εικόνα 8" descr="Εικόνα που περιέχει πίνακας&#10;&#10;Περιγραφή που δημιουργήθηκε αυτόματα">
            <a:extLst>
              <a:ext uri="{FF2B5EF4-FFF2-40B4-BE49-F238E27FC236}">
                <a16:creationId xmlns:a16="http://schemas.microsoft.com/office/drawing/2014/main" id="{909917B5-B6A2-49FB-A801-919639D38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144" y="4208216"/>
            <a:ext cx="6788466" cy="1869139"/>
          </a:xfrm>
          <a:prstGeom prst="rect">
            <a:avLst/>
          </a:prstGeom>
          <a:ln>
            <a:noFill/>
          </a:ln>
          <a:effectLst>
            <a:softEdge rad="112500"/>
          </a:effectLst>
        </p:spPr>
      </p:pic>
      <p:sp>
        <p:nvSpPr>
          <p:cNvPr id="10" name="TextBox 9">
            <a:extLst>
              <a:ext uri="{FF2B5EF4-FFF2-40B4-BE49-F238E27FC236}">
                <a16:creationId xmlns:a16="http://schemas.microsoft.com/office/drawing/2014/main" id="{CC83D017-BADD-4A6B-8FD7-BD2C4F0CD319}"/>
              </a:ext>
            </a:extLst>
          </p:cNvPr>
          <p:cNvSpPr txBox="1"/>
          <p:nvPr/>
        </p:nvSpPr>
        <p:spPr>
          <a:xfrm>
            <a:off x="6096000" y="5970847"/>
            <a:ext cx="4064962" cy="230832"/>
          </a:xfrm>
          <a:prstGeom prst="rect">
            <a:avLst/>
          </a:prstGeom>
          <a:noFill/>
        </p:spPr>
        <p:txBody>
          <a:bodyPr wrap="square">
            <a:spAutoFit/>
          </a:bodyPr>
          <a:lstStyle/>
          <a:p>
            <a:r>
              <a:rPr lang="en-GB" sz="900" dirty="0">
                <a:hlinkClick r:id="rId3"/>
              </a:rPr>
              <a:t>Bug Bounty for Beginners (part 2) broken access control | by Sayin0 | Medium</a:t>
            </a:r>
            <a:endParaRPr lang="el-GR" sz="900" dirty="0"/>
          </a:p>
        </p:txBody>
      </p:sp>
      <p:graphicFrame>
        <p:nvGraphicFramePr>
          <p:cNvPr id="15" name="Γράφημα 14">
            <a:extLst>
              <a:ext uri="{FF2B5EF4-FFF2-40B4-BE49-F238E27FC236}">
                <a16:creationId xmlns:a16="http://schemas.microsoft.com/office/drawing/2014/main" id="{6FBA71CF-467C-4AFC-A6C7-CD52FB5C8616}"/>
              </a:ext>
            </a:extLst>
          </p:cNvPr>
          <p:cNvGraphicFramePr/>
          <p:nvPr>
            <p:extLst>
              <p:ext uri="{D42A27DB-BD31-4B8C-83A1-F6EECF244321}">
                <p14:modId xmlns:p14="http://schemas.microsoft.com/office/powerpoint/2010/main" val="2017720321"/>
              </p:ext>
            </p:extLst>
          </p:nvPr>
        </p:nvGraphicFramePr>
        <p:xfrm>
          <a:off x="8128481" y="1524088"/>
          <a:ext cx="3387465" cy="1869139"/>
        </p:xfrm>
        <a:graphic>
          <a:graphicData uri="http://schemas.openxmlformats.org/drawingml/2006/chart">
            <c:chart xmlns:c="http://schemas.openxmlformats.org/drawingml/2006/chart" xmlns:r="http://schemas.openxmlformats.org/officeDocument/2006/relationships" r:id="rId4"/>
          </a:graphicData>
        </a:graphic>
      </p:graphicFrame>
      <p:cxnSp>
        <p:nvCxnSpPr>
          <p:cNvPr id="11" name="Ευθεία γραμμή σύνδεσης 10">
            <a:extLst>
              <a:ext uri="{FF2B5EF4-FFF2-40B4-BE49-F238E27FC236}">
                <a16:creationId xmlns:a16="http://schemas.microsoft.com/office/drawing/2014/main" id="{C16D7DA5-2498-4088-8BEB-8A9C67028718}"/>
              </a:ext>
            </a:extLst>
          </p:cNvPr>
          <p:cNvCxnSpPr>
            <a:cxnSpLocks/>
          </p:cNvCxnSpPr>
          <p:nvPr/>
        </p:nvCxnSpPr>
        <p:spPr>
          <a:xfrm flipV="1">
            <a:off x="10416619" y="2441542"/>
            <a:ext cx="263950" cy="65989"/>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8063919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1F07D15-7728-4A4A-AF9E-DA40812AD851}"/>
              </a:ext>
            </a:extLst>
          </p:cNvPr>
          <p:cNvSpPr>
            <a:spLocks noGrp="1"/>
          </p:cNvSpPr>
          <p:nvPr>
            <p:ph type="title"/>
          </p:nvPr>
        </p:nvSpPr>
        <p:spPr>
          <a:xfrm>
            <a:off x="456897" y="86241"/>
            <a:ext cx="11267557" cy="970450"/>
          </a:xfrm>
        </p:spPr>
        <p:txBody>
          <a:bodyPr>
            <a:normAutofit/>
          </a:bodyPr>
          <a:lstStyle/>
          <a:p>
            <a:r>
              <a:rPr lang="en-GB"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A2:2021 –</a:t>
            </a:r>
            <a:r>
              <a:rPr lang="en-GB"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Cryptographic Failures </a:t>
            </a:r>
            <a:r>
              <a:rPr lang="en-GB"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GB"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A3:2017-Sensitive Data Exposure</a:t>
            </a:r>
            <a:endParaRPr lang="el-GR" sz="7200" dirty="0"/>
          </a:p>
        </p:txBody>
      </p:sp>
      <p:sp>
        <p:nvSpPr>
          <p:cNvPr id="3" name="Θέση περιεχομένου 2">
            <a:extLst>
              <a:ext uri="{FF2B5EF4-FFF2-40B4-BE49-F238E27FC236}">
                <a16:creationId xmlns:a16="http://schemas.microsoft.com/office/drawing/2014/main" id="{D060C5A8-126B-4F63-8590-74E958383C7C}"/>
              </a:ext>
            </a:extLst>
          </p:cNvPr>
          <p:cNvSpPr>
            <a:spLocks noGrp="1"/>
          </p:cNvSpPr>
          <p:nvPr>
            <p:ph idx="1"/>
          </p:nvPr>
        </p:nvSpPr>
        <p:spPr>
          <a:xfrm>
            <a:off x="610215" y="1252243"/>
            <a:ext cx="11267557" cy="5519515"/>
          </a:xfrm>
        </p:spPr>
        <p:txBody>
          <a:bodyPr>
            <a:normAutofit fontScale="25000" lnSpcReduction="20000"/>
          </a:bodyPr>
          <a:lstStyle/>
          <a:p>
            <a:pPr marL="36900" indent="0">
              <a:buNone/>
            </a:pPr>
            <a:r>
              <a:rPr lang="en-GB" sz="5600" dirty="0">
                <a:solidFill>
                  <a:schemeClr val="accent1">
                    <a:lumMod val="60000"/>
                    <a:lumOff val="40000"/>
                  </a:schemeClr>
                </a:solidFill>
                <a:latin typeface="Times New Roman" panose="02020603050405020304" pitchFamily="18" charset="0"/>
                <a:cs typeface="Times New Roman" panose="02020603050405020304" pitchFamily="18" charset="0"/>
              </a:rPr>
              <a:t>Moves up from third position in the second. </a:t>
            </a:r>
            <a:r>
              <a:rPr lang="en-GB" sz="5600" dirty="0">
                <a:solidFill>
                  <a:schemeClr val="tx1">
                    <a:lumMod val="95000"/>
                  </a:schemeClr>
                </a:solidFill>
                <a:latin typeface="Times New Roman" panose="02020603050405020304" pitchFamily="18" charset="0"/>
                <a:cs typeface="Times New Roman" panose="02020603050405020304" pitchFamily="18" charset="0"/>
              </a:rPr>
              <a:t>The</a:t>
            </a:r>
            <a:r>
              <a:rPr lang="en-GB" sz="5600" dirty="0">
                <a:solidFill>
                  <a:schemeClr val="tx1"/>
                </a:solidFill>
                <a:latin typeface="Times New Roman" panose="02020603050405020304" pitchFamily="18" charset="0"/>
                <a:cs typeface="Times New Roman" panose="02020603050405020304" pitchFamily="18" charset="0"/>
              </a:rPr>
              <a:t> </a:t>
            </a:r>
            <a:r>
              <a:rPr lang="en-GB" sz="5600" dirty="0">
                <a:solidFill>
                  <a:schemeClr val="accent1">
                    <a:lumMod val="60000"/>
                    <a:lumOff val="40000"/>
                  </a:schemeClr>
                </a:solidFill>
                <a:latin typeface="Times New Roman" panose="02020603050405020304" pitchFamily="18" charset="0"/>
                <a:cs typeface="Times New Roman" panose="02020603050405020304" pitchFamily="18" charset="0"/>
              </a:rPr>
              <a:t>renewed name </a:t>
            </a:r>
            <a:r>
              <a:rPr lang="en-GB" sz="5600" dirty="0">
                <a:latin typeface="Times New Roman" panose="02020603050405020304" pitchFamily="18" charset="0"/>
                <a:cs typeface="Times New Roman" panose="02020603050405020304" pitchFamily="18" charset="0"/>
              </a:rPr>
              <a:t>focuses on failures related to cryptography as it has been implicitly before.</a:t>
            </a:r>
          </a:p>
          <a:p>
            <a:pPr marL="36900" indent="0">
              <a:buNone/>
            </a:pPr>
            <a:endParaRPr lang="en-GB" sz="5600" dirty="0">
              <a:latin typeface="Times New Roman" panose="02020603050405020304" pitchFamily="18" charset="0"/>
              <a:cs typeface="Times New Roman" panose="02020603050405020304" pitchFamily="18" charset="0"/>
            </a:endParaRPr>
          </a:p>
          <a:p>
            <a:r>
              <a:rPr lang="en-GB" sz="5600" dirty="0">
                <a:latin typeface="Times New Roman" panose="02020603050405020304" pitchFamily="18" charset="0"/>
                <a:cs typeface="Times New Roman" panose="02020603050405020304" pitchFamily="18" charset="0"/>
              </a:rPr>
              <a:t>Sensitive data exposure is when important stored or transmitted data (such as social security numbers) is compromised.</a:t>
            </a:r>
          </a:p>
          <a:p>
            <a:r>
              <a:rPr lang="en-GB" sz="5600" b="1" dirty="0">
                <a:latin typeface="Times New Roman" panose="02020603050405020304" pitchFamily="18" charset="0"/>
                <a:cs typeface="Times New Roman" panose="02020603050405020304" pitchFamily="18" charset="0"/>
              </a:rPr>
              <a:t>Example: </a:t>
            </a:r>
            <a:r>
              <a:rPr lang="en-GB" sz="5600" dirty="0">
                <a:latin typeface="Times New Roman" panose="02020603050405020304" pitchFamily="18" charset="0"/>
                <a:cs typeface="Times New Roman" panose="02020603050405020304" pitchFamily="18" charset="0"/>
              </a:rPr>
              <a:t>Financial institutions that fail to adequately protect their sensitive data can be easy targets for credit card fraud and identity theft. </a:t>
            </a:r>
          </a:p>
          <a:p>
            <a:r>
              <a:rPr lang="en-GB" sz="5600" dirty="0">
                <a:latin typeface="Times New Roman" panose="02020603050405020304" pitchFamily="18" charset="0"/>
                <a:cs typeface="Times New Roman" panose="02020603050405020304" pitchFamily="18" charset="0"/>
              </a:rPr>
              <a:t>Some sensitive data that require protection are: Credentials, Credit card numbers, Social Security Numbers, Medical information, Personally identifiable information (PII) etc.</a:t>
            </a:r>
          </a:p>
          <a:p>
            <a:r>
              <a:rPr lang="en-GB" sz="5600" dirty="0">
                <a:latin typeface="Times New Roman" panose="02020603050405020304" pitchFamily="18" charset="0"/>
                <a:cs typeface="Times New Roman" panose="02020603050405020304" pitchFamily="18" charset="0"/>
              </a:rPr>
              <a:t>Responsible sensitive data collection and handling have become more noticeable especially with the General Data Protection Regulation (GDPR). This is a new data privacy law that came into effect May 2018. It mandates how companies collect, modify, process, store, and delete personal data.</a:t>
            </a:r>
          </a:p>
          <a:p>
            <a:r>
              <a:rPr lang="en-GB" sz="5600" b="1" dirty="0">
                <a:effectLst/>
                <a:latin typeface="Times New Roman" panose="02020603050405020304" pitchFamily="18" charset="0"/>
                <a:ea typeface="Calibri" panose="020F0502020204030204" pitchFamily="34" charset="0"/>
                <a:cs typeface="Times New Roman" panose="02020603050405020304" pitchFamily="18" charset="0"/>
              </a:rPr>
              <a:t>Types of attack</a:t>
            </a:r>
            <a:r>
              <a:rPr lang="en-GB" sz="5600" dirty="0">
                <a:effectLst/>
                <a:latin typeface="Times New Roman" panose="02020603050405020304" pitchFamily="18" charset="0"/>
                <a:ea typeface="Calibri" panose="020F0502020204030204" pitchFamily="34" charset="0"/>
                <a:cs typeface="Times New Roman" panose="02020603050405020304" pitchFamily="18" charset="0"/>
              </a:rPr>
              <a:t>: SQL Injection, Phishing Attack, Man in the middle attack.</a:t>
            </a:r>
          </a:p>
          <a:p>
            <a:endParaRPr lang="en-GB" sz="5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GB" sz="5600" b="1" dirty="0">
                <a:effectLst/>
                <a:latin typeface="Times New Roman" panose="02020603050405020304" pitchFamily="18" charset="0"/>
                <a:ea typeface="Calibri" panose="020F0502020204030204" pitchFamily="34" charset="0"/>
                <a:cs typeface="Times New Roman" panose="02020603050405020304" pitchFamily="18" charset="0"/>
              </a:rPr>
              <a:t>Detection: </a:t>
            </a:r>
            <a:r>
              <a:rPr lang="en-GB" sz="5600" dirty="0">
                <a:effectLst/>
                <a:latin typeface="Times New Roman" panose="02020603050405020304" pitchFamily="18" charset="0"/>
                <a:ea typeface="Calibri" panose="020F0502020204030204" pitchFamily="34" charset="0"/>
                <a:cs typeface="Times New Roman" panose="02020603050405020304" pitchFamily="18" charset="0"/>
              </a:rPr>
              <a:t>Data leak detection using scanning tools.</a:t>
            </a:r>
          </a:p>
          <a:p>
            <a:endParaRPr lang="en-GB" sz="56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GB" sz="5600" b="1" dirty="0">
                <a:effectLst/>
                <a:latin typeface="Times New Roman" panose="02020603050405020304" pitchFamily="18" charset="0"/>
                <a:ea typeface="Calibri" panose="020F0502020204030204" pitchFamily="34" charset="0"/>
                <a:cs typeface="Times New Roman" panose="02020603050405020304" pitchFamily="18" charset="0"/>
              </a:rPr>
              <a:t>Prevention: </a:t>
            </a:r>
          </a:p>
          <a:p>
            <a:pPr lvl="1"/>
            <a:r>
              <a:rPr lang="en-GB" sz="5600" dirty="0">
                <a:effectLst/>
                <a:latin typeface="Times New Roman" panose="02020603050405020304" pitchFamily="18" charset="0"/>
                <a:ea typeface="Calibri" panose="020F0502020204030204" pitchFamily="34" charset="0"/>
                <a:cs typeface="Times New Roman" panose="02020603050405020304" pitchFamily="18" charset="0"/>
              </a:rPr>
              <a:t>Enforce Strict Data Encryption.</a:t>
            </a:r>
          </a:p>
          <a:p>
            <a:pPr lvl="1"/>
            <a:r>
              <a:rPr lang="en-GB" sz="5600" dirty="0">
                <a:effectLst/>
                <a:latin typeface="Times New Roman" panose="02020603050405020304" pitchFamily="18" charset="0"/>
                <a:ea typeface="Calibri" panose="020F0502020204030204" pitchFamily="34" charset="0"/>
                <a:cs typeface="Times New Roman" panose="02020603050405020304" pitchFamily="18" charset="0"/>
              </a:rPr>
              <a:t>Have a well-defined password policy.</a:t>
            </a:r>
          </a:p>
          <a:p>
            <a:pPr lvl="1"/>
            <a:r>
              <a:rPr lang="en-GB" sz="5600" dirty="0">
                <a:effectLst/>
                <a:latin typeface="Times New Roman" panose="02020603050405020304" pitchFamily="18" charset="0"/>
                <a:ea typeface="Calibri" panose="020F0502020204030204" pitchFamily="34" charset="0"/>
                <a:cs typeface="Times New Roman" panose="02020603050405020304" pitchFamily="18" charset="0"/>
              </a:rPr>
              <a:t>Give access to data if required.</a:t>
            </a:r>
          </a:p>
          <a:p>
            <a:pPr lvl="1"/>
            <a:r>
              <a:rPr lang="en-GB" sz="5600" dirty="0">
                <a:effectLst/>
                <a:latin typeface="Times New Roman" panose="02020603050405020304" pitchFamily="18" charset="0"/>
                <a:ea typeface="Calibri" panose="020F0502020204030204" pitchFamily="34" charset="0"/>
                <a:cs typeface="Times New Roman" panose="02020603050405020304" pitchFamily="18" charset="0"/>
              </a:rPr>
              <a:t>Encrypt backups as well.</a:t>
            </a:r>
          </a:p>
          <a:p>
            <a:endParaRPr lang="en-GB" sz="1400" dirty="0"/>
          </a:p>
          <a:p>
            <a:endParaRPr lang="el-GR" sz="1400" dirty="0"/>
          </a:p>
        </p:txBody>
      </p:sp>
      <p:pic>
        <p:nvPicPr>
          <p:cNvPr id="5" name="Εικόνα 4">
            <a:extLst>
              <a:ext uri="{FF2B5EF4-FFF2-40B4-BE49-F238E27FC236}">
                <a16:creationId xmlns:a16="http://schemas.microsoft.com/office/drawing/2014/main" id="{4E0B9EEB-F486-4C22-AC89-DFEA29D9F772}"/>
              </a:ext>
            </a:extLst>
          </p:cNvPr>
          <p:cNvPicPr>
            <a:picLocks noChangeAspect="1"/>
          </p:cNvPicPr>
          <p:nvPr/>
        </p:nvPicPr>
        <p:blipFill>
          <a:blip r:embed="rId2">
            <a:grayscl/>
            <a:alphaModFix amt="85000"/>
            <a:extLst>
              <a:ext uri="{BEBA8EAE-BF5A-486C-A8C5-ECC9F3942E4B}">
                <a14:imgProps xmlns:a14="http://schemas.microsoft.com/office/drawing/2010/main">
                  <a14:imgLayer r:embed="rId3">
                    <a14:imgEffect>
                      <a14:colorTemperature colorTemp="4700"/>
                    </a14:imgEffect>
                    <a14:imgEffect>
                      <a14:saturation sat="0"/>
                    </a14:imgEffect>
                  </a14:imgLayer>
                </a14:imgProps>
              </a:ext>
              <a:ext uri="{28A0092B-C50C-407E-A947-70E740481C1C}">
                <a14:useLocalDpi xmlns:a14="http://schemas.microsoft.com/office/drawing/2010/main" val="0"/>
              </a:ext>
            </a:extLst>
          </a:blip>
          <a:stretch>
            <a:fillRect/>
          </a:stretch>
        </p:blipFill>
        <p:spPr>
          <a:xfrm>
            <a:off x="7359580" y="4207761"/>
            <a:ext cx="4518192" cy="2099275"/>
          </a:xfrm>
          <a:prstGeom prst="rect">
            <a:avLst/>
          </a:prstGeom>
          <a:ln>
            <a:noFill/>
          </a:ln>
          <a:effectLst>
            <a:softEdge rad="112500"/>
          </a:effectLst>
        </p:spPr>
      </p:pic>
      <p:sp>
        <p:nvSpPr>
          <p:cNvPr id="6" name="TextBox 5">
            <a:extLst>
              <a:ext uri="{FF2B5EF4-FFF2-40B4-BE49-F238E27FC236}">
                <a16:creationId xmlns:a16="http://schemas.microsoft.com/office/drawing/2014/main" id="{2C743E04-3301-44B1-821F-211190FEC9A5}"/>
              </a:ext>
            </a:extLst>
          </p:cNvPr>
          <p:cNvSpPr txBox="1"/>
          <p:nvPr/>
        </p:nvSpPr>
        <p:spPr>
          <a:xfrm>
            <a:off x="7430891" y="6240379"/>
            <a:ext cx="4629378" cy="230832"/>
          </a:xfrm>
          <a:prstGeom prst="rect">
            <a:avLst/>
          </a:prstGeom>
          <a:noFill/>
        </p:spPr>
        <p:txBody>
          <a:bodyPr wrap="square">
            <a:spAutoFit/>
          </a:bodyPr>
          <a:lstStyle/>
          <a:p>
            <a:r>
              <a:rPr lang="en-GB" sz="900" dirty="0">
                <a:hlinkClick r:id="rId4"/>
              </a:rPr>
              <a:t>Cryptographic Failures in Practice | by Frank Wang | MIT Security Seminar | Medium</a:t>
            </a:r>
            <a:endParaRPr lang="el-GR" sz="900" dirty="0"/>
          </a:p>
        </p:txBody>
      </p:sp>
      <p:graphicFrame>
        <p:nvGraphicFramePr>
          <p:cNvPr id="8" name="Γράφημα 7">
            <a:extLst>
              <a:ext uri="{FF2B5EF4-FFF2-40B4-BE49-F238E27FC236}">
                <a16:creationId xmlns:a16="http://schemas.microsoft.com/office/drawing/2014/main" id="{5A76C9EC-1AE6-4124-BFBE-DABC58680060}"/>
              </a:ext>
            </a:extLst>
          </p:cNvPr>
          <p:cNvGraphicFramePr/>
          <p:nvPr>
            <p:extLst>
              <p:ext uri="{D42A27DB-BD31-4B8C-83A1-F6EECF244321}">
                <p14:modId xmlns:p14="http://schemas.microsoft.com/office/powerpoint/2010/main" val="1419883708"/>
              </p:ext>
            </p:extLst>
          </p:nvPr>
        </p:nvGraphicFramePr>
        <p:xfrm>
          <a:off x="4188167" y="4404276"/>
          <a:ext cx="3145068" cy="1734247"/>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225945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Εικόνα 3" descr="Εικόνα που περιέχει κείμενο, clipart&#10;&#10;Περιγραφή που δημιουργήθηκε αυτόματα">
            <a:extLst>
              <a:ext uri="{FF2B5EF4-FFF2-40B4-BE49-F238E27FC236}">
                <a16:creationId xmlns:a16="http://schemas.microsoft.com/office/drawing/2014/main" id="{2AAE78DD-2518-444C-B4F1-A8F46FEFAF5D}"/>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a:off x="-981" y="0"/>
            <a:ext cx="12192981" cy="6858000"/>
          </a:xfrm>
          <a:prstGeom prst="rect">
            <a:avLst/>
          </a:prstGeom>
        </p:spPr>
      </p:pic>
      <p:sp>
        <p:nvSpPr>
          <p:cNvPr id="2" name="Τίτλος 1">
            <a:extLst>
              <a:ext uri="{FF2B5EF4-FFF2-40B4-BE49-F238E27FC236}">
                <a16:creationId xmlns:a16="http://schemas.microsoft.com/office/drawing/2014/main" id="{2C2F440F-129F-4061-B5DB-5A74F2BEDD57}"/>
              </a:ext>
            </a:extLst>
          </p:cNvPr>
          <p:cNvSpPr>
            <a:spLocks noGrp="1"/>
          </p:cNvSpPr>
          <p:nvPr>
            <p:ph type="title"/>
          </p:nvPr>
        </p:nvSpPr>
        <p:spPr>
          <a:xfrm>
            <a:off x="764165" y="110070"/>
            <a:ext cx="10662687" cy="970450"/>
          </a:xfrm>
        </p:spPr>
        <p:txBody>
          <a:bodyPr>
            <a:normAutofit/>
          </a:bodyPr>
          <a:lstStyle/>
          <a:p>
            <a:r>
              <a:rPr lang="en-GB" sz="3200" dirty="0">
                <a:effectLst/>
                <a:latin typeface="Calibri" panose="020F0502020204030204" pitchFamily="34" charset="0"/>
                <a:ea typeface="Calibri" panose="020F0502020204030204" pitchFamily="34" charset="0"/>
                <a:cs typeface="Times New Roman" panose="02020603050405020304" pitchFamily="18" charset="0"/>
              </a:rPr>
              <a:t>A3:2021 – Injection </a:t>
            </a:r>
            <a:r>
              <a:rPr lang="en-GB" sz="20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A1:2017-Injection </a:t>
            </a:r>
            <a:r>
              <a:rPr lang="en-GB" sz="2000" dirty="0">
                <a:effectLst/>
                <a:latin typeface="Calibri" panose="020F0502020204030204" pitchFamily="34" charset="0"/>
                <a:ea typeface="Calibri" panose="020F0502020204030204" pitchFamily="34" charset="0"/>
                <a:cs typeface="Times New Roman" panose="02020603050405020304" pitchFamily="18" charset="0"/>
              </a:rPr>
              <a:t>&amp; A7:2017-XSS </a:t>
            </a:r>
            <a:endParaRPr lang="el-GR" dirty="0"/>
          </a:p>
        </p:txBody>
      </p:sp>
      <p:sp>
        <p:nvSpPr>
          <p:cNvPr id="7" name="Ορθογώνιο 6">
            <a:extLst>
              <a:ext uri="{FF2B5EF4-FFF2-40B4-BE49-F238E27FC236}">
                <a16:creationId xmlns:a16="http://schemas.microsoft.com/office/drawing/2014/main" id="{BDE95EF7-16CC-4A23-876A-7425855E6E92}"/>
              </a:ext>
            </a:extLst>
          </p:cNvPr>
          <p:cNvSpPr/>
          <p:nvPr/>
        </p:nvSpPr>
        <p:spPr>
          <a:xfrm>
            <a:off x="1039853" y="3525340"/>
            <a:ext cx="4477910" cy="636984"/>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1200" dirty="0">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			</a:t>
            </a:r>
          </a:p>
          <a:p>
            <a:pPr algn="ctr"/>
            <a:r>
              <a:rPr lang="en-GB" sz="1200" dirty="0">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String query = “SELECT * FROM accounts WHERE </a:t>
            </a:r>
            <a:r>
              <a:rPr lang="en-GB" sz="1200" dirty="0" err="1">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custID</a:t>
            </a:r>
            <a:r>
              <a:rPr lang="en-GB" sz="1200" dirty="0">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 = ‘” + </a:t>
            </a:r>
            <a:r>
              <a:rPr lang="en-GB" sz="1200" dirty="0" err="1">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request.getParameter</a:t>
            </a:r>
            <a:r>
              <a:rPr lang="en-GB" sz="1200" dirty="0">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(“id”) + “‘”;</a:t>
            </a:r>
          </a:p>
          <a:p>
            <a:pPr algn="ctr"/>
            <a:endParaRPr lang="el-GR" dirty="0"/>
          </a:p>
        </p:txBody>
      </p:sp>
      <p:sp>
        <p:nvSpPr>
          <p:cNvPr id="10" name="Content Placeholder 9">
            <a:extLst>
              <a:ext uri="{FF2B5EF4-FFF2-40B4-BE49-F238E27FC236}">
                <a16:creationId xmlns:a16="http://schemas.microsoft.com/office/drawing/2014/main" id="{C5533A5F-8D25-47D0-A1A3-A423A8125218}"/>
              </a:ext>
            </a:extLst>
          </p:cNvPr>
          <p:cNvSpPr>
            <a:spLocks noGrp="1"/>
          </p:cNvSpPr>
          <p:nvPr>
            <p:ph idx="1"/>
          </p:nvPr>
        </p:nvSpPr>
        <p:spPr>
          <a:xfrm>
            <a:off x="568502" y="1221283"/>
            <a:ext cx="7155160" cy="5577397"/>
          </a:xfrm>
        </p:spPr>
        <p:txBody>
          <a:bodyPr anchor="ctr">
            <a:normAutofit/>
          </a:bodyPr>
          <a:lstStyle/>
          <a:p>
            <a:pPr marL="36900" indent="0">
              <a:buNone/>
            </a:pP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6900" indent="0">
              <a:buNone/>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It </a:t>
            </a:r>
            <a:r>
              <a:rPr lang="en-GB" sz="14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slides down </a:t>
            </a:r>
            <a:r>
              <a:rPr lang="en-GB" sz="1400" dirty="0">
                <a:solidFill>
                  <a:schemeClr val="tx1">
                    <a:lumMod val="95000"/>
                  </a:schemeClr>
                </a:solidFill>
                <a:effectLst/>
                <a:latin typeface="Times New Roman" panose="02020603050405020304" pitchFamily="18" charset="0"/>
                <a:ea typeface="Calibri" panose="020F0502020204030204" pitchFamily="34" charset="0"/>
                <a:cs typeface="Times New Roman" panose="02020603050405020304" pitchFamily="18" charset="0"/>
              </a:rPr>
              <a:t>from the first (2017) </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to the third position and </a:t>
            </a:r>
            <a:r>
              <a:rPr lang="en-GB" sz="1400" b="0" i="0" dirty="0">
                <a:effectLst/>
                <a:latin typeface="Times New Roman" panose="02020603050405020304" pitchFamily="18" charset="0"/>
                <a:cs typeface="Times New Roman" panose="02020603050405020304" pitchFamily="18" charset="0"/>
              </a:rPr>
              <a:t> Cross-site Scripting is </a:t>
            </a:r>
            <a:r>
              <a:rPr lang="en-GB" sz="1400" b="0" i="0" dirty="0">
                <a:solidFill>
                  <a:schemeClr val="accent1">
                    <a:lumMod val="60000"/>
                    <a:lumOff val="40000"/>
                  </a:schemeClr>
                </a:solidFill>
                <a:effectLst/>
                <a:latin typeface="Times New Roman" panose="02020603050405020304" pitchFamily="18" charset="0"/>
                <a:cs typeface="Times New Roman" panose="02020603050405020304" pitchFamily="18" charset="0"/>
              </a:rPr>
              <a:t>now part </a:t>
            </a:r>
            <a:r>
              <a:rPr lang="en-GB" sz="1400" b="0" i="0" dirty="0">
                <a:effectLst/>
                <a:latin typeface="Times New Roman" panose="02020603050405020304" pitchFamily="18" charset="0"/>
                <a:cs typeface="Times New Roman" panose="02020603050405020304" pitchFamily="18" charset="0"/>
              </a:rPr>
              <a:t>of this category in this edition.</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Injection occurs when malicious data is sent by an attacker into a web application. </a:t>
            </a:r>
            <a:br>
              <a:rPr lang="en-GB" sz="1400" dirty="0">
                <a:effectLst/>
                <a:latin typeface="Times New Roman" panose="02020603050405020304" pitchFamily="18" charset="0"/>
                <a:ea typeface="Calibri" panose="020F0502020204030204" pitchFamily="34" charset="0"/>
                <a:cs typeface="Times New Roman" panose="02020603050405020304" pitchFamily="18" charset="0"/>
              </a:rPr>
            </a:b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The attacker’s intent is to make the application do something it was not designed to do.</a:t>
            </a:r>
            <a:endParaRPr lang="el-GR" sz="1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SQL injection is one of the most common injection flaws found in applications (33.3%) and </a:t>
            </a:r>
            <a:br>
              <a:rPr lang="en-GB" sz="1400" dirty="0">
                <a:effectLst/>
                <a:latin typeface="Times New Roman" panose="02020603050405020304" pitchFamily="18" charset="0"/>
                <a:ea typeface="Calibri" panose="020F0502020204030204" pitchFamily="34" charset="0"/>
                <a:cs typeface="Times New Roman" panose="02020603050405020304" pitchFamily="18" charset="0"/>
              </a:rPr>
            </a:b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it can be caused by use of untrusted data by an application when constructing a vulnerable </a:t>
            </a:r>
            <a:br>
              <a:rPr lang="en-GB" sz="1400" dirty="0">
                <a:effectLst/>
                <a:latin typeface="Times New Roman" panose="02020603050405020304" pitchFamily="18" charset="0"/>
                <a:ea typeface="Calibri" panose="020F0502020204030204" pitchFamily="34" charset="0"/>
                <a:cs typeface="Times New Roman" panose="02020603050405020304" pitchFamily="18" charset="0"/>
              </a:rPr>
            </a:b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SQL call.</a:t>
            </a:r>
          </a:p>
          <a:p>
            <a:pPr>
              <a:lnSpc>
                <a:spcPct val="107000"/>
              </a:lnSpc>
              <a:spcAft>
                <a:spcPts val="8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Most common example is the SQL query consuming untrusted data:</a:t>
            </a:r>
          </a:p>
          <a:p>
            <a:pPr marL="36900" indent="0">
              <a:lnSpc>
                <a:spcPct val="107000"/>
              </a:lnSpc>
              <a:spcAft>
                <a:spcPts val="800"/>
              </a:spcAft>
              <a:buNone/>
            </a:pP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6900" indent="0">
              <a:lnSpc>
                <a:spcPct val="107000"/>
              </a:lnSpc>
              <a:spcAft>
                <a:spcPts val="800"/>
              </a:spcAft>
              <a:buNone/>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6900" indent="0">
              <a:lnSpc>
                <a:spcPct val="107000"/>
              </a:lnSpc>
              <a:spcAft>
                <a:spcPts val="800"/>
              </a:spcAft>
              <a:buNone/>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This query can be exploited by calling up the web page executing it with </a:t>
            </a:r>
            <a:br>
              <a:rPr lang="en-GB" sz="1400" dirty="0">
                <a:effectLst/>
                <a:latin typeface="Times New Roman" panose="02020603050405020304" pitchFamily="18" charset="0"/>
                <a:ea typeface="Calibri" panose="020F0502020204030204" pitchFamily="34" charset="0"/>
                <a:cs typeface="Times New Roman" panose="02020603050405020304" pitchFamily="18" charset="0"/>
              </a:rPr>
            </a:b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the following </a:t>
            </a:r>
            <a:r>
              <a:rPr lang="en-GB" sz="1400" u="sng" dirty="0">
                <a:effectLst/>
                <a:latin typeface="Times New Roman" panose="02020603050405020304" pitchFamily="18" charset="0"/>
                <a:ea typeface="Calibri" panose="020F0502020204030204" pitchFamily="34" charset="0"/>
                <a:cs typeface="Times New Roman" panose="02020603050405020304" pitchFamily="18" charset="0"/>
              </a:rPr>
              <a:t>URL: http://example.com/app/</a:t>
            </a:r>
            <a:r>
              <a:rPr lang="en-GB" sz="1400" u="sng" dirty="0" err="1">
                <a:effectLst/>
                <a:latin typeface="Times New Roman" panose="02020603050405020304" pitchFamily="18" charset="0"/>
                <a:ea typeface="Calibri" panose="020F0502020204030204" pitchFamily="34" charset="0"/>
                <a:cs typeface="Times New Roman" panose="02020603050405020304" pitchFamily="18" charset="0"/>
              </a:rPr>
              <a:t>accountView?id</a:t>
            </a:r>
            <a:r>
              <a:rPr lang="en-GB" sz="1400" u="sng" dirty="0">
                <a:effectLst/>
                <a:latin typeface="Times New Roman" panose="02020603050405020304" pitchFamily="18" charset="0"/>
                <a:ea typeface="Calibri" panose="020F0502020204030204" pitchFamily="34" charset="0"/>
                <a:cs typeface="Times New Roman" panose="02020603050405020304" pitchFamily="18" charset="0"/>
              </a:rPr>
              <a:t>=’ or ‘1’=’1 </a:t>
            </a:r>
            <a:br>
              <a:rPr lang="en-GB" sz="1400" u="sng" dirty="0">
                <a:effectLst/>
                <a:latin typeface="Times New Roman" panose="02020603050405020304" pitchFamily="18" charset="0"/>
                <a:ea typeface="Calibri" panose="020F0502020204030204" pitchFamily="34" charset="0"/>
                <a:cs typeface="Times New Roman" panose="02020603050405020304" pitchFamily="18" charset="0"/>
              </a:rPr>
            </a:b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causing the return of all the rows stored on the database table.</a:t>
            </a:r>
          </a:p>
          <a:p>
            <a:pPr>
              <a:lnSpc>
                <a:spcPct val="107000"/>
              </a:lnSpc>
              <a:spcAft>
                <a:spcPts val="8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The SQL injection causes a </a:t>
            </a:r>
            <a:r>
              <a:rPr lang="en-GB" sz="14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leak of sensitive data </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and compromises an </a:t>
            </a:r>
            <a:br>
              <a:rPr lang="en-GB" sz="1400" dirty="0">
                <a:effectLst/>
                <a:latin typeface="Times New Roman" panose="02020603050405020304" pitchFamily="18" charset="0"/>
                <a:ea typeface="Calibri" panose="020F0502020204030204" pitchFamily="34" charset="0"/>
                <a:cs typeface="Times New Roman" panose="02020603050405020304" pitchFamily="18" charset="0"/>
              </a:rPr>
            </a:b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entire WordPress installation.</a:t>
            </a:r>
          </a:p>
          <a:p>
            <a:pPr>
              <a:lnSpc>
                <a:spcPct val="107000"/>
              </a:lnSpc>
              <a:spcAft>
                <a:spcPts val="800"/>
              </a:spcAft>
            </a:pPr>
            <a:r>
              <a:rPr lang="en-GB" sz="14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Anything that accepts parameters as input can potentially be </a:t>
            </a:r>
            <a:br>
              <a:rPr lang="en-GB" sz="14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lang="en-GB" sz="14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vulnerable to a code injection attack.</a:t>
            </a:r>
          </a:p>
          <a:p>
            <a:pPr marL="36900" indent="0">
              <a:buNone/>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pic>
        <p:nvPicPr>
          <p:cNvPr id="8" name="Θέση περιεχομένου 4">
            <a:extLst>
              <a:ext uri="{FF2B5EF4-FFF2-40B4-BE49-F238E27FC236}">
                <a16:creationId xmlns:a16="http://schemas.microsoft.com/office/drawing/2014/main" id="{FFEEED37-E1E2-4D73-BC6E-507975BF9E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095" y="3734467"/>
            <a:ext cx="5016716" cy="243310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E192886-B2E5-46EB-BAAE-0D866B367307}"/>
              </a:ext>
            </a:extLst>
          </p:cNvPr>
          <p:cNvSpPr txBox="1"/>
          <p:nvPr/>
        </p:nvSpPr>
        <p:spPr>
          <a:xfrm>
            <a:off x="7575048" y="6167574"/>
            <a:ext cx="3983855" cy="234389"/>
          </a:xfrm>
          <a:prstGeom prst="rect">
            <a:avLst/>
          </a:prstGeom>
          <a:noFill/>
        </p:spPr>
        <p:txBody>
          <a:bodyPr wrap="square">
            <a:spAutoFit/>
          </a:bodyPr>
          <a:lstStyle/>
          <a:p>
            <a:r>
              <a:rPr lang="en-GB" sz="900" dirty="0">
                <a:hlinkClick r:id="rId5"/>
              </a:rPr>
              <a:t>A SQL injection attack.  | Download Scientific Diagram (researchgate.net)</a:t>
            </a:r>
            <a:endParaRPr lang="el-GR" sz="900" dirty="0"/>
          </a:p>
        </p:txBody>
      </p:sp>
      <p:graphicFrame>
        <p:nvGraphicFramePr>
          <p:cNvPr id="11" name="Γράφημα 10">
            <a:extLst>
              <a:ext uri="{FF2B5EF4-FFF2-40B4-BE49-F238E27FC236}">
                <a16:creationId xmlns:a16="http://schemas.microsoft.com/office/drawing/2014/main" id="{D9936FFB-F12E-44A8-A71F-D7E5D7D90743}"/>
              </a:ext>
            </a:extLst>
          </p:cNvPr>
          <p:cNvGraphicFramePr/>
          <p:nvPr>
            <p:extLst>
              <p:ext uri="{D42A27DB-BD31-4B8C-83A1-F6EECF244321}">
                <p14:modId xmlns:p14="http://schemas.microsoft.com/office/powerpoint/2010/main" val="2573704712"/>
              </p:ext>
            </p:extLst>
          </p:nvPr>
        </p:nvGraphicFramePr>
        <p:xfrm>
          <a:off x="7840641" y="1091059"/>
          <a:ext cx="3452668" cy="2515539"/>
        </p:xfrm>
        <a:graphic>
          <a:graphicData uri="http://schemas.openxmlformats.org/drawingml/2006/chart">
            <c:chart xmlns:c="http://schemas.openxmlformats.org/drawingml/2006/chart" xmlns:r="http://schemas.openxmlformats.org/officeDocument/2006/relationships" r:id="rId6"/>
          </a:graphicData>
        </a:graphic>
      </p:graphicFrame>
      <p:cxnSp>
        <p:nvCxnSpPr>
          <p:cNvPr id="5" name="Ευθεία γραμμή σύνδεσης 4">
            <a:extLst>
              <a:ext uri="{FF2B5EF4-FFF2-40B4-BE49-F238E27FC236}">
                <a16:creationId xmlns:a16="http://schemas.microsoft.com/office/drawing/2014/main" id="{DD88E897-D971-4925-B750-95BC544381B2}"/>
              </a:ext>
            </a:extLst>
          </p:cNvPr>
          <p:cNvCxnSpPr>
            <a:cxnSpLocks/>
          </p:cNvCxnSpPr>
          <p:nvPr/>
        </p:nvCxnSpPr>
        <p:spPr>
          <a:xfrm>
            <a:off x="10633434" y="2146108"/>
            <a:ext cx="301658" cy="202721"/>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62947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04D70640-678F-4946-9110-5FBF2C407E4A}"/>
              </a:ext>
            </a:extLst>
          </p:cNvPr>
          <p:cNvSpPr>
            <a:spLocks noGrp="1"/>
          </p:cNvSpPr>
          <p:nvPr>
            <p:ph idx="1"/>
          </p:nvPr>
        </p:nvSpPr>
        <p:spPr>
          <a:xfrm>
            <a:off x="1340872" y="2015655"/>
            <a:ext cx="10138904" cy="4082425"/>
          </a:xfrm>
        </p:spPr>
        <p:txBody>
          <a:bodyPr>
            <a:normAutofit/>
          </a:bodyPr>
          <a:lstStyle/>
          <a:p>
            <a:pPr marL="36900" indent="0">
              <a:buNone/>
            </a:pPr>
            <a:r>
              <a:rPr lang="en-GB" sz="1400" dirty="0">
                <a:latin typeface="Times New Roman" panose="02020603050405020304" pitchFamily="18" charset="0"/>
                <a:cs typeface="Times New Roman" panose="02020603050405020304" pitchFamily="18" charset="0"/>
              </a:rPr>
              <a:t>Is a </a:t>
            </a:r>
            <a:r>
              <a:rPr lang="en-GB" sz="1600" b="1" dirty="0">
                <a:solidFill>
                  <a:schemeClr val="accent1">
                    <a:lumMod val="60000"/>
                    <a:lumOff val="40000"/>
                  </a:schemeClr>
                </a:solidFill>
                <a:latin typeface="Times New Roman" panose="02020603050405020304" pitchFamily="18" charset="0"/>
                <a:cs typeface="Times New Roman" panose="02020603050405020304" pitchFamily="18" charset="0"/>
              </a:rPr>
              <a:t>new</a:t>
            </a:r>
            <a:r>
              <a:rPr lang="en-GB" sz="1400" dirty="0">
                <a:latin typeface="Times New Roman" panose="02020603050405020304" pitchFamily="18" charset="0"/>
                <a:cs typeface="Times New Roman" panose="02020603050405020304" pitchFamily="18" charset="0"/>
              </a:rPr>
              <a:t> category for 2021, with a focus on risks related to design flaws. It calls for more use of threat modelling, secure design patterns and principles, and reference architectures.</a:t>
            </a:r>
          </a:p>
          <a:p>
            <a:r>
              <a:rPr lang="en-GB" sz="1400" dirty="0">
                <a:latin typeface="Times New Roman" panose="02020603050405020304" pitchFamily="18" charset="0"/>
                <a:cs typeface="Times New Roman" panose="02020603050405020304" pitchFamily="18" charset="0"/>
              </a:rPr>
              <a:t>Insecure design is a broad category representing different weaknesses, expressed as </a:t>
            </a:r>
            <a:r>
              <a:rPr lang="en-GB" sz="1400" dirty="0">
                <a:solidFill>
                  <a:schemeClr val="accent1">
                    <a:lumMod val="60000"/>
                    <a:lumOff val="40000"/>
                  </a:schemeClr>
                </a:solidFill>
                <a:latin typeface="Times New Roman" panose="02020603050405020304" pitchFamily="18" charset="0"/>
                <a:cs typeface="Times New Roman" panose="02020603050405020304" pitchFamily="18" charset="0"/>
              </a:rPr>
              <a:t>“missing or ineffective control design.” </a:t>
            </a:r>
            <a:r>
              <a:rPr lang="en-GB" sz="1400" dirty="0">
                <a:latin typeface="Times New Roman" panose="02020603050405020304" pitchFamily="18" charset="0"/>
                <a:cs typeface="Times New Roman" panose="02020603050405020304" pitchFamily="18" charset="0"/>
              </a:rPr>
              <a:t>It cannot be fixed by a perfect implementation as by definition, needed security controls were never created to defend against specific attacks.</a:t>
            </a:r>
          </a:p>
          <a:p>
            <a:r>
              <a:rPr lang="en-GB" sz="1400" dirty="0">
                <a:latin typeface="Times New Roman" panose="02020603050405020304" pitchFamily="18" charset="0"/>
                <a:cs typeface="Times New Roman" panose="02020603050405020304" pitchFamily="18" charset="0"/>
              </a:rPr>
              <a:t>One of the factors that contribute to insecure design is the </a:t>
            </a:r>
            <a:r>
              <a:rPr lang="en-GB" sz="1400" dirty="0">
                <a:solidFill>
                  <a:schemeClr val="accent1">
                    <a:lumMod val="60000"/>
                    <a:lumOff val="40000"/>
                  </a:schemeClr>
                </a:solidFill>
                <a:latin typeface="Times New Roman" panose="02020603050405020304" pitchFamily="18" charset="0"/>
                <a:cs typeface="Times New Roman" panose="02020603050405020304" pitchFamily="18" charset="0"/>
              </a:rPr>
              <a:t>lack of business risk profiling </a:t>
            </a:r>
            <a:r>
              <a:rPr lang="en-GB" sz="1400" dirty="0">
                <a:latin typeface="Times New Roman" panose="02020603050405020304" pitchFamily="18" charset="0"/>
                <a:cs typeface="Times New Roman" panose="02020603050405020304" pitchFamily="18" charset="0"/>
              </a:rPr>
              <a:t>inherent in the software or system being developed, and thus the failure to determine what level of security design is required.</a:t>
            </a:r>
          </a:p>
          <a:p>
            <a:r>
              <a:rPr lang="en-GB" sz="1400" b="1" dirty="0">
                <a:latin typeface="Times New Roman" panose="02020603050405020304" pitchFamily="18" charset="0"/>
                <a:cs typeface="Times New Roman" panose="02020603050405020304" pitchFamily="18" charset="0"/>
              </a:rPr>
              <a:t>Prevention</a:t>
            </a:r>
          </a:p>
          <a:p>
            <a:pPr lvl="1"/>
            <a:r>
              <a:rPr lang="en-GB" sz="1200" dirty="0">
                <a:latin typeface="Times New Roman" panose="02020603050405020304" pitchFamily="18" charset="0"/>
                <a:cs typeface="Times New Roman" panose="02020603050405020304" pitchFamily="18" charset="0"/>
              </a:rPr>
              <a:t> Establish and use a secure development lifecycle with AppSec professionals to help evaluate and design security and privacy-related controls</a:t>
            </a:r>
            <a:r>
              <a:rPr lang="el-GR" sz="1200" dirty="0">
                <a:latin typeface="Times New Roman" panose="02020603050405020304" pitchFamily="18" charset="0"/>
                <a:cs typeface="Times New Roman" panose="02020603050405020304" pitchFamily="18" charset="0"/>
              </a:rPr>
              <a:t>.</a:t>
            </a:r>
            <a:endParaRPr lang="en-GB" sz="1200" dirty="0">
              <a:latin typeface="Times New Roman" panose="02020603050405020304" pitchFamily="18" charset="0"/>
              <a:cs typeface="Times New Roman" panose="02020603050405020304" pitchFamily="18" charset="0"/>
            </a:endParaRPr>
          </a:p>
          <a:p>
            <a:pPr lvl="1"/>
            <a:r>
              <a:rPr lang="en-GB" sz="1400" dirty="0">
                <a:latin typeface="Times New Roman" panose="02020603050405020304" pitchFamily="18" charset="0"/>
                <a:cs typeface="Times New Roman" panose="02020603050405020304" pitchFamily="18" charset="0"/>
              </a:rPr>
              <a:t> Establish and use a library of secure design patterns or paved road ready to use components</a:t>
            </a:r>
            <a:r>
              <a:rPr lang="el-GR" sz="1400" dirty="0">
                <a:latin typeface="Times New Roman" panose="02020603050405020304" pitchFamily="18" charset="0"/>
                <a:cs typeface="Times New Roman" panose="02020603050405020304" pitchFamily="18" charset="0"/>
              </a:rPr>
              <a:t>.</a:t>
            </a:r>
            <a:endParaRPr lang="en-GB" sz="1400" dirty="0">
              <a:latin typeface="Times New Roman" panose="02020603050405020304" pitchFamily="18" charset="0"/>
              <a:cs typeface="Times New Roman" panose="02020603050405020304" pitchFamily="18" charset="0"/>
            </a:endParaRPr>
          </a:p>
          <a:p>
            <a:pPr lvl="1"/>
            <a:r>
              <a:rPr lang="en-GB" sz="1400" dirty="0">
                <a:latin typeface="Times New Roman" panose="02020603050405020304" pitchFamily="18" charset="0"/>
                <a:cs typeface="Times New Roman" panose="02020603050405020304" pitchFamily="18" charset="0"/>
              </a:rPr>
              <a:t> Use threat modelling for critical authentication, access control, business logic, and key flow</a:t>
            </a:r>
            <a:r>
              <a:rPr lang="el-GR" sz="1400" dirty="0">
                <a:latin typeface="Times New Roman" panose="02020603050405020304" pitchFamily="18" charset="0"/>
                <a:cs typeface="Times New Roman" panose="02020603050405020304" pitchFamily="18" charset="0"/>
              </a:rPr>
              <a:t>.</a:t>
            </a:r>
            <a:endParaRPr lang="en-GB" sz="1400" dirty="0">
              <a:latin typeface="Times New Roman" panose="02020603050405020304" pitchFamily="18" charset="0"/>
              <a:cs typeface="Times New Roman" panose="02020603050405020304" pitchFamily="18" charset="0"/>
            </a:endParaRPr>
          </a:p>
          <a:p>
            <a:pPr lvl="1"/>
            <a:r>
              <a:rPr lang="en-GB" sz="1400" dirty="0">
                <a:latin typeface="Times New Roman" panose="02020603050405020304" pitchFamily="18" charset="0"/>
                <a:cs typeface="Times New Roman" panose="02020603050405020304" pitchFamily="18" charset="0"/>
              </a:rPr>
              <a:t>Write unit and integration tests to validate that all critical flows are resistant to the threat model. </a:t>
            </a:r>
          </a:p>
          <a:p>
            <a:pPr lvl="1"/>
            <a:r>
              <a:rPr lang="en-GB" sz="1400" dirty="0">
                <a:latin typeface="Times New Roman" panose="02020603050405020304" pitchFamily="18" charset="0"/>
                <a:cs typeface="Times New Roman" panose="02020603050405020304" pitchFamily="18" charset="0"/>
              </a:rPr>
              <a:t>Limit resource consumption by user or service</a:t>
            </a:r>
            <a:r>
              <a:rPr lang="el-GR" sz="1400" dirty="0">
                <a:latin typeface="Times New Roman" panose="02020603050405020304" pitchFamily="18" charset="0"/>
                <a:cs typeface="Times New Roman" panose="02020603050405020304" pitchFamily="18" charset="0"/>
              </a:rPr>
              <a:t>.</a:t>
            </a:r>
            <a:endParaRPr lang="en-GB" sz="1400" dirty="0">
              <a:latin typeface="Times New Roman" panose="02020603050405020304" pitchFamily="18" charset="0"/>
              <a:cs typeface="Times New Roman" panose="02020603050405020304" pitchFamily="18" charset="0"/>
            </a:endParaRPr>
          </a:p>
          <a:p>
            <a:endParaRPr lang="el-GR" sz="1400" dirty="0">
              <a:latin typeface="Times New Roman" panose="02020603050405020304" pitchFamily="18" charset="0"/>
              <a:cs typeface="Times New Roman" panose="02020603050405020304" pitchFamily="18" charset="0"/>
            </a:endParaRPr>
          </a:p>
        </p:txBody>
      </p:sp>
      <p:sp>
        <p:nvSpPr>
          <p:cNvPr id="4" name="Τίτλος 1">
            <a:extLst>
              <a:ext uri="{FF2B5EF4-FFF2-40B4-BE49-F238E27FC236}">
                <a16:creationId xmlns:a16="http://schemas.microsoft.com/office/drawing/2014/main" id="{2791D342-1DB9-48A7-BD46-278A4B4CE11D}"/>
              </a:ext>
            </a:extLst>
          </p:cNvPr>
          <p:cNvSpPr>
            <a:spLocks noGrp="1"/>
          </p:cNvSpPr>
          <p:nvPr>
            <p:ph type="title"/>
          </p:nvPr>
        </p:nvSpPr>
        <p:spPr>
          <a:xfrm>
            <a:off x="919162" y="759920"/>
            <a:ext cx="10353675" cy="1046936"/>
          </a:xfrm>
        </p:spPr>
        <p:txBody>
          <a:bodyPr>
            <a:noAutofit/>
          </a:bodyPr>
          <a:lstStyle/>
          <a:p>
            <a:pPr>
              <a:lnSpc>
                <a:spcPct val="90000"/>
              </a:lnSpc>
            </a:pPr>
            <a:r>
              <a:rPr lang="en-GB" sz="3200" dirty="0"/>
              <a:t>A04:2021 – Insecure Design </a:t>
            </a:r>
            <a:br>
              <a:rPr lang="el-GR" sz="2400" dirty="0"/>
            </a:br>
            <a:br>
              <a:rPr lang="el-GR" sz="2400" dirty="0"/>
            </a:br>
            <a:endParaRPr lang="el-GR" sz="2400" dirty="0"/>
          </a:p>
        </p:txBody>
      </p:sp>
      <p:pic>
        <p:nvPicPr>
          <p:cNvPr id="2050" name="Picture 2" descr="Insecure designs, themes, templates and downloadable graphic elements on  Dribbble">
            <a:extLst>
              <a:ext uri="{FF2B5EF4-FFF2-40B4-BE49-F238E27FC236}">
                <a16:creationId xmlns:a16="http://schemas.microsoft.com/office/drawing/2014/main" id="{A40D042E-AE86-411D-98E4-39AC35FD8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366" y="325600"/>
            <a:ext cx="1852311" cy="13892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23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CB6F8BC5-D457-4D5A-B97A-C688C5EF323A}"/>
              </a:ext>
            </a:extLst>
          </p:cNvPr>
          <p:cNvSpPr>
            <a:spLocks noGrp="1"/>
          </p:cNvSpPr>
          <p:nvPr>
            <p:ph idx="1"/>
          </p:nvPr>
        </p:nvSpPr>
        <p:spPr>
          <a:xfrm>
            <a:off x="867417" y="1928893"/>
            <a:ext cx="6327988" cy="4538320"/>
          </a:xfrm>
        </p:spPr>
        <p:txBody>
          <a:bodyPr>
            <a:normAutofit fontScale="25000" lnSpcReduction="20000"/>
          </a:bodyPr>
          <a:lstStyle/>
          <a:p>
            <a:r>
              <a:rPr lang="en-GB" sz="5600" dirty="0">
                <a:latin typeface="Times New Roman" panose="02020603050405020304" pitchFamily="18" charset="0"/>
                <a:cs typeface="Times New Roman" panose="02020603050405020304" pitchFamily="18" charset="0"/>
              </a:rPr>
              <a:t>Security Misconfiguration is defined as </a:t>
            </a:r>
            <a:r>
              <a:rPr lang="en-GB" sz="5600" dirty="0">
                <a:solidFill>
                  <a:schemeClr val="accent1">
                    <a:lumMod val="60000"/>
                    <a:lumOff val="40000"/>
                  </a:schemeClr>
                </a:solidFill>
                <a:latin typeface="Times New Roman" panose="02020603050405020304" pitchFamily="18" charset="0"/>
                <a:cs typeface="Times New Roman" panose="02020603050405020304" pitchFamily="18" charset="0"/>
              </a:rPr>
              <a:t>failing to implement </a:t>
            </a:r>
            <a:r>
              <a:rPr lang="en-GB" sz="5600" dirty="0">
                <a:latin typeface="Times New Roman" panose="02020603050405020304" pitchFamily="18" charset="0"/>
                <a:cs typeface="Times New Roman" panose="02020603050405020304" pitchFamily="18" charset="0"/>
              </a:rPr>
              <a:t>all the security controls for a server or web application, or implementing the security controls, but doing so with errors. </a:t>
            </a:r>
          </a:p>
          <a:p>
            <a:r>
              <a:rPr lang="en-GB" sz="5600" b="1" dirty="0">
                <a:latin typeface="Times New Roman" panose="02020603050405020304" pitchFamily="18" charset="0"/>
                <a:cs typeface="Times New Roman" panose="02020603050405020304" pitchFamily="18" charset="0"/>
              </a:rPr>
              <a:t>Types of Attack</a:t>
            </a:r>
          </a:p>
          <a:p>
            <a:pPr lvl="1"/>
            <a:r>
              <a:rPr lang="en-GB" sz="5600" dirty="0">
                <a:latin typeface="Times New Roman" panose="02020603050405020304" pitchFamily="18" charset="0"/>
                <a:cs typeface="Times New Roman" panose="02020603050405020304" pitchFamily="18" charset="0"/>
              </a:rPr>
              <a:t>Brute force/credential stuffing.</a:t>
            </a:r>
          </a:p>
          <a:p>
            <a:pPr lvl="1"/>
            <a:r>
              <a:rPr lang="en-GB" sz="5600" dirty="0">
                <a:latin typeface="Times New Roman" panose="02020603050405020304" pitchFamily="18" charset="0"/>
                <a:cs typeface="Times New Roman" panose="02020603050405020304" pitchFamily="18" charset="0"/>
              </a:rPr>
              <a:t>Code &amp; command injection.</a:t>
            </a:r>
          </a:p>
          <a:p>
            <a:pPr lvl="1"/>
            <a:r>
              <a:rPr lang="en-GB" sz="5600" dirty="0">
                <a:latin typeface="Times New Roman" panose="02020603050405020304" pitchFamily="18" charset="0"/>
                <a:cs typeface="Times New Roman" panose="02020603050405020304" pitchFamily="18" charset="0"/>
              </a:rPr>
              <a:t>Buffer overflow.</a:t>
            </a:r>
          </a:p>
          <a:p>
            <a:pPr lvl="1"/>
            <a:r>
              <a:rPr lang="en-GB" sz="5600" dirty="0">
                <a:latin typeface="Times New Roman" panose="02020603050405020304" pitchFamily="18" charset="0"/>
                <a:cs typeface="Times New Roman" panose="02020603050405020304" pitchFamily="18" charset="0"/>
              </a:rPr>
              <a:t>Forceful browsing.</a:t>
            </a:r>
          </a:p>
          <a:p>
            <a:r>
              <a:rPr lang="en-GB" sz="5600" b="1" dirty="0">
                <a:latin typeface="Times New Roman" panose="02020603050405020304" pitchFamily="18" charset="0"/>
                <a:cs typeface="Times New Roman" panose="02020603050405020304" pitchFamily="18" charset="0"/>
              </a:rPr>
              <a:t>Detection</a:t>
            </a:r>
          </a:p>
          <a:p>
            <a:pPr lvl="1"/>
            <a:r>
              <a:rPr lang="en-GB" sz="5600" dirty="0">
                <a:latin typeface="Times New Roman" panose="02020603050405020304" pitchFamily="18" charset="0"/>
                <a:cs typeface="Times New Roman" panose="02020603050405020304" pitchFamily="18" charset="0"/>
              </a:rPr>
              <a:t>Continuous identification of application security posture with web security firewall through automated security scans and manual Pen-Testing (SonarQube, </a:t>
            </a:r>
            <a:r>
              <a:rPr lang="en-GB" sz="5600" dirty="0" err="1">
                <a:latin typeface="Times New Roman" panose="02020603050405020304" pitchFamily="18" charset="0"/>
                <a:cs typeface="Times New Roman" panose="02020603050405020304" pitchFamily="18" charset="0"/>
              </a:rPr>
              <a:t>AppTrana</a:t>
            </a:r>
            <a:r>
              <a:rPr lang="en-GB" sz="5600" dirty="0">
                <a:latin typeface="Times New Roman" panose="02020603050405020304" pitchFamily="18" charset="0"/>
                <a:cs typeface="Times New Roman" panose="02020603050405020304" pitchFamily="18" charset="0"/>
              </a:rPr>
              <a:t>).</a:t>
            </a:r>
          </a:p>
          <a:p>
            <a:r>
              <a:rPr lang="en-GB" sz="5600" b="1" dirty="0">
                <a:latin typeface="Times New Roman" panose="02020603050405020304" pitchFamily="18" charset="0"/>
                <a:cs typeface="Times New Roman" panose="02020603050405020304" pitchFamily="18" charset="0"/>
              </a:rPr>
              <a:t>Prevention</a:t>
            </a:r>
          </a:p>
          <a:p>
            <a:pPr lvl="1"/>
            <a:r>
              <a:rPr lang="en-GB" sz="5600" dirty="0">
                <a:latin typeface="Times New Roman" panose="02020603050405020304" pitchFamily="18" charset="0"/>
                <a:cs typeface="Times New Roman" panose="02020603050405020304" pitchFamily="18" charset="0"/>
              </a:rPr>
              <a:t> Change credentials (usernames, passwords) for default accounts regularly</a:t>
            </a:r>
            <a:r>
              <a:rPr lang="el-GR" sz="5600" dirty="0">
                <a:latin typeface="Times New Roman" panose="02020603050405020304" pitchFamily="18" charset="0"/>
                <a:cs typeface="Times New Roman" panose="02020603050405020304" pitchFamily="18" charset="0"/>
              </a:rPr>
              <a:t>.</a:t>
            </a:r>
            <a:r>
              <a:rPr lang="en-GB" sz="5600" dirty="0">
                <a:latin typeface="Times New Roman" panose="02020603050405020304" pitchFamily="18" charset="0"/>
                <a:cs typeface="Times New Roman" panose="02020603050405020304" pitchFamily="18" charset="0"/>
              </a:rPr>
              <a:t> </a:t>
            </a:r>
          </a:p>
          <a:p>
            <a:pPr lvl="1"/>
            <a:r>
              <a:rPr lang="en-GB" sz="5600" dirty="0">
                <a:latin typeface="Times New Roman" panose="02020603050405020304" pitchFamily="18" charset="0"/>
                <a:cs typeface="Times New Roman" panose="02020603050405020304" pitchFamily="18" charset="0"/>
              </a:rPr>
              <a:t> Upgrade or remove out-of-date software versions</a:t>
            </a:r>
            <a:r>
              <a:rPr lang="el-GR" sz="5600" dirty="0">
                <a:latin typeface="Times New Roman" panose="02020603050405020304" pitchFamily="18" charset="0"/>
                <a:cs typeface="Times New Roman" panose="02020603050405020304" pitchFamily="18" charset="0"/>
              </a:rPr>
              <a:t>.</a:t>
            </a:r>
            <a:endParaRPr lang="en-GB" sz="5600" dirty="0">
              <a:latin typeface="Times New Roman" panose="02020603050405020304" pitchFamily="18" charset="0"/>
              <a:cs typeface="Times New Roman" panose="02020603050405020304" pitchFamily="18" charset="0"/>
            </a:endParaRPr>
          </a:p>
          <a:p>
            <a:pPr lvl="1"/>
            <a:r>
              <a:rPr lang="en-GB" sz="5600" dirty="0">
                <a:latin typeface="Times New Roman" panose="02020603050405020304" pitchFamily="18" charset="0"/>
                <a:cs typeface="Times New Roman" panose="02020603050405020304" pitchFamily="18" charset="0"/>
              </a:rPr>
              <a:t>Close all unnecessary services and ports</a:t>
            </a:r>
            <a:r>
              <a:rPr lang="el-GR" sz="5600" dirty="0">
                <a:latin typeface="Times New Roman" panose="02020603050405020304" pitchFamily="18" charset="0"/>
                <a:cs typeface="Times New Roman" panose="02020603050405020304" pitchFamily="18" charset="0"/>
              </a:rPr>
              <a:t>.</a:t>
            </a:r>
            <a:endParaRPr lang="en-GB" sz="5600" dirty="0">
              <a:latin typeface="Times New Roman" panose="02020603050405020304" pitchFamily="18" charset="0"/>
              <a:cs typeface="Times New Roman" panose="02020603050405020304" pitchFamily="18" charset="0"/>
            </a:endParaRPr>
          </a:p>
          <a:p>
            <a:pPr lvl="1"/>
            <a:r>
              <a:rPr lang="en-GB" sz="5600" dirty="0">
                <a:latin typeface="Times New Roman" panose="02020603050405020304" pitchFamily="18" charset="0"/>
                <a:cs typeface="Times New Roman" panose="02020603050405020304" pitchFamily="18" charset="0"/>
              </a:rPr>
              <a:t>Use logs for system monitoring</a:t>
            </a:r>
            <a:r>
              <a:rPr lang="el-GR" sz="5600" dirty="0">
                <a:latin typeface="Times New Roman" panose="02020603050405020304" pitchFamily="18" charset="0"/>
                <a:cs typeface="Times New Roman" panose="02020603050405020304" pitchFamily="18" charset="0"/>
              </a:rPr>
              <a:t>.</a:t>
            </a:r>
            <a:endParaRPr lang="en-GB" sz="5600" dirty="0">
              <a:latin typeface="Times New Roman" panose="02020603050405020304" pitchFamily="18" charset="0"/>
              <a:cs typeface="Times New Roman" panose="02020603050405020304" pitchFamily="18" charset="0"/>
            </a:endParaRPr>
          </a:p>
          <a:p>
            <a:endParaRPr lang="el-GR" dirty="0"/>
          </a:p>
        </p:txBody>
      </p:sp>
      <p:sp>
        <p:nvSpPr>
          <p:cNvPr id="6" name="Τίτλος 1">
            <a:extLst>
              <a:ext uri="{FF2B5EF4-FFF2-40B4-BE49-F238E27FC236}">
                <a16:creationId xmlns:a16="http://schemas.microsoft.com/office/drawing/2014/main" id="{CF11B91D-9FD7-4790-9457-DFCB610F99B2}"/>
              </a:ext>
            </a:extLst>
          </p:cNvPr>
          <p:cNvSpPr txBox="1">
            <a:spLocks/>
          </p:cNvSpPr>
          <p:nvPr/>
        </p:nvSpPr>
        <p:spPr>
          <a:xfrm>
            <a:off x="234971" y="278156"/>
            <a:ext cx="11722058" cy="970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2800" dirty="0">
                <a:cs typeface="Times New Roman" panose="02020603050405020304" pitchFamily="18" charset="0"/>
              </a:rPr>
              <a:t>A5:2021 –Security Misconfiguration</a:t>
            </a:r>
            <a:r>
              <a:rPr lang="en-US" sz="1800" dirty="0">
                <a:cs typeface="Times New Roman" panose="02020603050405020304" pitchFamily="18" charset="0"/>
                <a:sym typeface="Wingdings" panose="05000000000000000000" pitchFamily="2" charset="2"/>
              </a:rPr>
              <a:t></a:t>
            </a:r>
            <a:r>
              <a:rPr lang="en-US" sz="2000" dirty="0">
                <a:cs typeface="Times New Roman" panose="02020603050405020304" pitchFamily="18" charset="0"/>
                <a:sym typeface="Wingdings" panose="05000000000000000000" pitchFamily="2" charset="2"/>
              </a:rPr>
              <a:t>A4:2017-XXE &amp; A6:2017-Security Misconfiguration</a:t>
            </a:r>
            <a:endParaRPr lang="en-US" sz="3100" dirty="0"/>
          </a:p>
        </p:txBody>
      </p:sp>
      <p:sp>
        <p:nvSpPr>
          <p:cNvPr id="8" name="TextBox 7">
            <a:extLst>
              <a:ext uri="{FF2B5EF4-FFF2-40B4-BE49-F238E27FC236}">
                <a16:creationId xmlns:a16="http://schemas.microsoft.com/office/drawing/2014/main" id="{0387E30E-A1A8-455B-B364-8B06FD9C1481}"/>
              </a:ext>
            </a:extLst>
          </p:cNvPr>
          <p:cNvSpPr txBox="1"/>
          <p:nvPr/>
        </p:nvSpPr>
        <p:spPr>
          <a:xfrm>
            <a:off x="7526783" y="6142940"/>
            <a:ext cx="3948344" cy="230832"/>
          </a:xfrm>
          <a:prstGeom prst="rect">
            <a:avLst/>
          </a:prstGeom>
          <a:noFill/>
        </p:spPr>
        <p:txBody>
          <a:bodyPr wrap="square">
            <a:spAutoFit/>
          </a:bodyPr>
          <a:lstStyle/>
          <a:p>
            <a:r>
              <a:rPr lang="el-GR" sz="900" dirty="0">
                <a:hlinkClick r:id="rId2"/>
              </a:rPr>
              <a:t>https://www.wallarm.com/what/a6-security-misconfiguration-2017-owasp</a:t>
            </a:r>
            <a:r>
              <a:rPr lang="en-GB" sz="900" dirty="0"/>
              <a:t> </a:t>
            </a:r>
            <a:endParaRPr lang="el-GR" sz="900" dirty="0"/>
          </a:p>
        </p:txBody>
      </p:sp>
      <p:pic>
        <p:nvPicPr>
          <p:cNvPr id="10" name="Εικόνα 9">
            <a:extLst>
              <a:ext uri="{FF2B5EF4-FFF2-40B4-BE49-F238E27FC236}">
                <a16:creationId xmlns:a16="http://schemas.microsoft.com/office/drawing/2014/main" id="{16B86B4B-8B1C-4431-BF86-5D7006674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1094" y="3626819"/>
            <a:ext cx="4279722" cy="256783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B146A4AA-2ACF-42DB-A3C9-94299DC3F4A0}"/>
              </a:ext>
            </a:extLst>
          </p:cNvPr>
          <p:cNvSpPr txBox="1"/>
          <p:nvPr/>
        </p:nvSpPr>
        <p:spPr>
          <a:xfrm>
            <a:off x="908937" y="1269444"/>
            <a:ext cx="7311238" cy="492443"/>
          </a:xfrm>
          <a:prstGeom prst="rect">
            <a:avLst/>
          </a:prstGeom>
          <a:noFill/>
        </p:spPr>
        <p:txBody>
          <a:bodyPr wrap="square">
            <a:spAutoFit/>
          </a:bodyPr>
          <a:lstStyle/>
          <a:p>
            <a:pPr marL="36900" indent="0">
              <a:buNone/>
            </a:pPr>
            <a:r>
              <a:rPr lang="en-GB" sz="1300" dirty="0">
                <a:solidFill>
                  <a:schemeClr val="tx2">
                    <a:lumMod val="90000"/>
                  </a:schemeClr>
                </a:solidFill>
                <a:latin typeface="Times New Roman" panose="02020603050405020304" pitchFamily="18" charset="0"/>
                <a:cs typeface="Times New Roman" panose="02020603050405020304" pitchFamily="18" charset="0"/>
              </a:rPr>
              <a:t>It</a:t>
            </a:r>
            <a:r>
              <a:rPr lang="en-GB" sz="1300" dirty="0">
                <a:latin typeface="Times New Roman" panose="02020603050405020304" pitchFamily="18" charset="0"/>
                <a:cs typeface="Times New Roman" panose="02020603050405020304" pitchFamily="18" charset="0"/>
              </a:rPr>
              <a:t> </a:t>
            </a:r>
            <a:r>
              <a:rPr lang="en-GB" sz="1300" dirty="0">
                <a:solidFill>
                  <a:schemeClr val="accent1">
                    <a:lumMod val="60000"/>
                    <a:lumOff val="40000"/>
                  </a:schemeClr>
                </a:solidFill>
                <a:latin typeface="Times New Roman" panose="02020603050405020304" pitchFamily="18" charset="0"/>
                <a:cs typeface="Times New Roman" panose="02020603050405020304" pitchFamily="18" charset="0"/>
              </a:rPr>
              <a:t>moves up </a:t>
            </a:r>
            <a:r>
              <a:rPr lang="en-GB" sz="1300" dirty="0">
                <a:solidFill>
                  <a:schemeClr val="tx2">
                    <a:lumMod val="90000"/>
                  </a:schemeClr>
                </a:solidFill>
                <a:latin typeface="Times New Roman" panose="02020603050405020304" pitchFamily="18" charset="0"/>
                <a:cs typeface="Times New Roman" panose="02020603050405020304" pitchFamily="18" charset="0"/>
              </a:rPr>
              <a:t>from #6 position in the previous edition to #5 (2017) position in OWASP 2021 list.  </a:t>
            </a:r>
            <a:br>
              <a:rPr lang="en-GB" sz="1300" dirty="0">
                <a:solidFill>
                  <a:schemeClr val="tx2">
                    <a:lumMod val="90000"/>
                  </a:schemeClr>
                </a:solidFill>
                <a:latin typeface="Times New Roman" panose="02020603050405020304" pitchFamily="18" charset="0"/>
                <a:cs typeface="Times New Roman" panose="02020603050405020304" pitchFamily="18" charset="0"/>
              </a:rPr>
            </a:br>
            <a:r>
              <a:rPr lang="en-GB" sz="1300" dirty="0">
                <a:solidFill>
                  <a:schemeClr val="tx2">
                    <a:lumMod val="90000"/>
                  </a:schemeClr>
                </a:solidFill>
                <a:latin typeface="Times New Roman" panose="02020603050405020304" pitchFamily="18" charset="0"/>
                <a:cs typeface="Times New Roman" panose="02020603050405020304" pitchFamily="18" charset="0"/>
              </a:rPr>
              <a:t>The former category for A4:2017-XML External Entities (XXE) is now part of this risk category.</a:t>
            </a:r>
          </a:p>
        </p:txBody>
      </p:sp>
      <p:graphicFrame>
        <p:nvGraphicFramePr>
          <p:cNvPr id="7" name="Γράφημα 6">
            <a:extLst>
              <a:ext uri="{FF2B5EF4-FFF2-40B4-BE49-F238E27FC236}">
                <a16:creationId xmlns:a16="http://schemas.microsoft.com/office/drawing/2014/main" id="{6AD4BFB8-4895-482D-AAE5-1AA3C895C845}"/>
              </a:ext>
            </a:extLst>
          </p:cNvPr>
          <p:cNvGraphicFramePr/>
          <p:nvPr>
            <p:extLst>
              <p:ext uri="{D42A27DB-BD31-4B8C-83A1-F6EECF244321}">
                <p14:modId xmlns:p14="http://schemas.microsoft.com/office/powerpoint/2010/main" val="4228704997"/>
              </p:ext>
            </p:extLst>
          </p:nvPr>
        </p:nvGraphicFramePr>
        <p:xfrm>
          <a:off x="8040487" y="1212399"/>
          <a:ext cx="2928924" cy="2350716"/>
        </p:xfrm>
        <a:graphic>
          <a:graphicData uri="http://schemas.openxmlformats.org/drawingml/2006/chart">
            <c:chart xmlns:c="http://schemas.openxmlformats.org/drawingml/2006/chart" xmlns:r="http://schemas.openxmlformats.org/officeDocument/2006/relationships" r:id="rId4"/>
          </a:graphicData>
        </a:graphic>
      </p:graphicFrame>
      <p:cxnSp>
        <p:nvCxnSpPr>
          <p:cNvPr id="12" name="Ευθεία γραμμή σύνδεσης 11">
            <a:extLst>
              <a:ext uri="{FF2B5EF4-FFF2-40B4-BE49-F238E27FC236}">
                <a16:creationId xmlns:a16="http://schemas.microsoft.com/office/drawing/2014/main" id="{5329DCD9-ACEA-4763-8F19-E63E0E52EDDE}"/>
              </a:ext>
            </a:extLst>
          </p:cNvPr>
          <p:cNvCxnSpPr>
            <a:cxnSpLocks/>
          </p:cNvCxnSpPr>
          <p:nvPr/>
        </p:nvCxnSpPr>
        <p:spPr>
          <a:xfrm flipV="1">
            <a:off x="10360241" y="2370338"/>
            <a:ext cx="177553" cy="79899"/>
          </a:xfrm>
          <a:prstGeom prst="line">
            <a:avLst/>
          </a:prstGeom>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1075369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F4F4CD7-97E5-481A-9622-EEA1F4249B38}"/>
              </a:ext>
            </a:extLst>
          </p:cNvPr>
          <p:cNvSpPr>
            <a:spLocks noGrp="1"/>
          </p:cNvSpPr>
          <p:nvPr>
            <p:ph type="title"/>
          </p:nvPr>
        </p:nvSpPr>
        <p:spPr>
          <a:xfrm>
            <a:off x="254524" y="326796"/>
            <a:ext cx="11267557" cy="1121279"/>
          </a:xfrm>
        </p:spPr>
        <p:txBody>
          <a:bodyPr>
            <a:normAutofit fontScale="90000"/>
          </a:bodyPr>
          <a:lstStyle/>
          <a:p>
            <a:r>
              <a:rPr lang="en-GB" sz="2700" dirty="0"/>
              <a:t>A06:2021 – Vulnerable and Outdated Components </a:t>
            </a:r>
            <a:r>
              <a:rPr lang="en-GB" sz="2200" dirty="0">
                <a:sym typeface="Wingdings" panose="05000000000000000000" pitchFamily="2" charset="2"/>
              </a:rPr>
              <a:t> </a:t>
            </a:r>
            <a:r>
              <a:rPr lang="en-GB" sz="2200" dirty="0"/>
              <a:t>A09:2017 - Using Components with Known Vulnerabilities</a:t>
            </a:r>
            <a:br>
              <a:rPr lang="el-GR" sz="4000" dirty="0"/>
            </a:br>
            <a:endParaRPr lang="el-GR" sz="4000" dirty="0"/>
          </a:p>
        </p:txBody>
      </p:sp>
      <p:sp>
        <p:nvSpPr>
          <p:cNvPr id="3" name="Θέση περιεχομένου 2">
            <a:extLst>
              <a:ext uri="{FF2B5EF4-FFF2-40B4-BE49-F238E27FC236}">
                <a16:creationId xmlns:a16="http://schemas.microsoft.com/office/drawing/2014/main" id="{A264A141-0C03-4FB8-BFAD-B5FD86798356}"/>
              </a:ext>
            </a:extLst>
          </p:cNvPr>
          <p:cNvSpPr>
            <a:spLocks noGrp="1"/>
          </p:cNvSpPr>
          <p:nvPr>
            <p:ph idx="1"/>
          </p:nvPr>
        </p:nvSpPr>
        <p:spPr>
          <a:xfrm>
            <a:off x="792023" y="1552135"/>
            <a:ext cx="11399977" cy="4979069"/>
          </a:xfrm>
        </p:spPr>
        <p:txBody>
          <a:bodyPr>
            <a:normAutofit fontScale="47500" lnSpcReduction="20000"/>
          </a:bodyPr>
          <a:lstStyle/>
          <a:p>
            <a:pPr marL="36900" indent="0">
              <a:buNone/>
            </a:pPr>
            <a:r>
              <a:rPr lang="en-US" sz="3000" dirty="0">
                <a:latin typeface="Times New Roman" panose="02020603050405020304" pitchFamily="18" charset="0"/>
                <a:cs typeface="Times New Roman" panose="02020603050405020304" pitchFamily="18" charset="0"/>
              </a:rPr>
              <a:t>It </a:t>
            </a:r>
            <a:r>
              <a:rPr lang="en-US" sz="3000" dirty="0">
                <a:solidFill>
                  <a:schemeClr val="accent1">
                    <a:lumMod val="60000"/>
                    <a:lumOff val="40000"/>
                  </a:schemeClr>
                </a:solidFill>
                <a:latin typeface="Times New Roman" panose="02020603050405020304" pitchFamily="18" charset="0"/>
                <a:cs typeface="Times New Roman" panose="02020603050405020304" pitchFamily="18" charset="0"/>
              </a:rPr>
              <a:t>moves up </a:t>
            </a:r>
            <a:r>
              <a:rPr lang="en-US" sz="3000" dirty="0">
                <a:latin typeface="Times New Roman" panose="02020603050405020304" pitchFamily="18" charset="0"/>
                <a:cs typeface="Times New Roman" panose="02020603050405020304" pitchFamily="18" charset="0"/>
              </a:rPr>
              <a:t>to the sixth position in OWASP 2021 list from the ninth in OWASP 2017 list. The former category A09:2017- Using Components with </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Known Vulnerabilities is </a:t>
            </a:r>
            <a:r>
              <a:rPr lang="en-US" sz="3000" dirty="0">
                <a:solidFill>
                  <a:schemeClr val="accent1">
                    <a:lumMod val="60000"/>
                    <a:lumOff val="40000"/>
                  </a:schemeClr>
                </a:solidFill>
                <a:latin typeface="Times New Roman" panose="02020603050405020304" pitchFamily="18" charset="0"/>
                <a:cs typeface="Times New Roman" panose="02020603050405020304" pitchFamily="18" charset="0"/>
              </a:rPr>
              <a:t>now renamed  </a:t>
            </a:r>
            <a:r>
              <a:rPr lang="en-US" sz="3000" dirty="0">
                <a:latin typeface="Times New Roman" panose="02020603050405020304" pitchFamily="18" charset="0"/>
                <a:cs typeface="Times New Roman" panose="02020603050405020304" pitchFamily="18" charset="0"/>
              </a:rPr>
              <a:t>A06: Vulnerable and Outdated Components.</a:t>
            </a:r>
          </a:p>
          <a:p>
            <a:pPr marL="36900" indent="0">
              <a:buNone/>
            </a:pPr>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The process of </a:t>
            </a:r>
            <a:r>
              <a:rPr lang="en-US" sz="3000" dirty="0">
                <a:solidFill>
                  <a:schemeClr val="accent1">
                    <a:lumMod val="60000"/>
                    <a:lumOff val="40000"/>
                  </a:schemeClr>
                </a:solidFill>
                <a:latin typeface="Times New Roman" panose="02020603050405020304" pitchFamily="18" charset="0"/>
                <a:cs typeface="Times New Roman" panose="02020603050405020304" pitchFamily="18" charset="0"/>
              </a:rPr>
              <a:t>using software components with known gaps in security </a:t>
            </a:r>
            <a:r>
              <a:rPr lang="en-US" sz="3000" dirty="0">
                <a:latin typeface="Times New Roman" panose="02020603050405020304" pitchFamily="18" charset="0"/>
                <a:cs typeface="Times New Roman" panose="02020603050405020304" pitchFamily="18" charset="0"/>
              </a:rPr>
              <a:t>which can be identified and exploited by hackers or intruders. </a:t>
            </a:r>
          </a:p>
          <a:p>
            <a:r>
              <a:rPr lang="en-US" sz="3000" dirty="0">
                <a:latin typeface="Times New Roman" panose="02020603050405020304" pitchFamily="18" charset="0"/>
                <a:cs typeface="Times New Roman" panose="02020603050405020304" pitchFamily="18" charset="0"/>
              </a:rPr>
              <a:t>Almost all applications contain vulnerabilities, due to weaknesses of their components or </a:t>
            </a: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dependency libraries. Most vulnerabilities are unintentional, but some are deliberately left by developers. </a:t>
            </a:r>
          </a:p>
          <a:p>
            <a:pPr algn="just"/>
            <a:r>
              <a:rPr lang="en-US" sz="3000" b="1" dirty="0">
                <a:latin typeface="Times New Roman" panose="02020603050405020304" pitchFamily="18" charset="0"/>
                <a:cs typeface="Times New Roman" panose="02020603050405020304" pitchFamily="18" charset="0"/>
              </a:rPr>
              <a:t>Types of Attack</a:t>
            </a:r>
          </a:p>
          <a:p>
            <a:pPr lvl="1" algn="just"/>
            <a:r>
              <a:rPr lang="en-US" sz="3000" dirty="0">
                <a:latin typeface="Times New Roman" panose="02020603050405020304" pitchFamily="18" charset="0"/>
                <a:cs typeface="Times New Roman" panose="02020603050405020304" pitchFamily="18" charset="0"/>
              </a:rPr>
              <a:t>Code injection on web or database server.</a:t>
            </a:r>
          </a:p>
          <a:p>
            <a:pPr lvl="1" algn="just"/>
            <a:r>
              <a:rPr lang="en-US" sz="3000" dirty="0">
                <a:latin typeface="Times New Roman" panose="02020603050405020304" pitchFamily="18" charset="0"/>
                <a:cs typeface="Times New Roman" panose="02020603050405020304" pitchFamily="18" charset="0"/>
              </a:rPr>
              <a:t>Cross site scripting.</a:t>
            </a:r>
          </a:p>
          <a:p>
            <a:pPr algn="just"/>
            <a:r>
              <a:rPr lang="en-US" sz="3000" b="1" dirty="0">
                <a:latin typeface="Times New Roman" panose="02020603050405020304" pitchFamily="18" charset="0"/>
                <a:cs typeface="Times New Roman" panose="02020603050405020304" pitchFamily="18" charset="0"/>
              </a:rPr>
              <a:t>Detection</a:t>
            </a:r>
          </a:p>
          <a:p>
            <a:pPr lvl="1" algn="just"/>
            <a:r>
              <a:rPr lang="en-US" sz="3000" dirty="0">
                <a:latin typeface="Times New Roman" panose="02020603050405020304" pitchFamily="18" charset="0"/>
                <a:cs typeface="Times New Roman" panose="02020603050405020304" pitchFamily="18" charset="0"/>
              </a:rPr>
              <a:t>Use specialized vulnerability detection tools such as HDIV, </a:t>
            </a:r>
            <a:r>
              <a:rPr lang="en-US" sz="3000" dirty="0" err="1">
                <a:latin typeface="Times New Roman" panose="02020603050405020304" pitchFamily="18" charset="0"/>
                <a:cs typeface="Times New Roman" panose="02020603050405020304" pitchFamily="18" charset="0"/>
              </a:rPr>
              <a:t>Crashtest</a:t>
            </a:r>
            <a:r>
              <a:rPr lang="en-US" sz="3000" dirty="0">
                <a:latin typeface="Times New Roman" panose="02020603050405020304" pitchFamily="18" charset="0"/>
                <a:cs typeface="Times New Roman" panose="02020603050405020304" pitchFamily="18" charset="0"/>
              </a:rPr>
              <a:t> Security Suite.</a:t>
            </a:r>
          </a:p>
          <a:p>
            <a:pPr algn="just"/>
            <a:r>
              <a:rPr lang="en-US" sz="3000" b="1" dirty="0">
                <a:latin typeface="Times New Roman" panose="02020603050405020304" pitchFamily="18" charset="0"/>
                <a:cs typeface="Times New Roman" panose="02020603050405020304" pitchFamily="18" charset="0"/>
              </a:rPr>
              <a:t>Prevention</a:t>
            </a:r>
          </a:p>
          <a:p>
            <a:pPr lvl="1" algn="just"/>
            <a:r>
              <a:rPr lang="en-US" sz="3000" dirty="0">
                <a:latin typeface="Times New Roman" panose="02020603050405020304" pitchFamily="18" charset="0"/>
                <a:cs typeface="Times New Roman" panose="02020603050405020304" pitchFamily="18" charset="0"/>
              </a:rPr>
              <a:t>Identify all components, versions, dependencies and libraries used by the application.</a:t>
            </a:r>
          </a:p>
          <a:p>
            <a:pPr lvl="1" algn="just"/>
            <a:r>
              <a:rPr lang="en-US" sz="3000" dirty="0">
                <a:latin typeface="Times New Roman" panose="02020603050405020304" pitchFamily="18" charset="0"/>
                <a:cs typeface="Times New Roman" panose="02020603050405020304" pitchFamily="18" charset="0"/>
              </a:rPr>
              <a:t>Establish security policies and best practices for component use, including acceptable licenses.</a:t>
            </a:r>
          </a:p>
          <a:p>
            <a:pPr lvl="1" algn="just"/>
            <a:r>
              <a:rPr lang="en-US" sz="3000" dirty="0">
                <a:latin typeface="Times New Roman" panose="02020603050405020304" pitchFamily="18" charset="0"/>
                <a:cs typeface="Times New Roman" panose="02020603050405020304" pitchFamily="18" charset="0"/>
              </a:rPr>
              <a:t>Monitor known security vulnerabilities in databases, project newsletters, mailing lists etc.</a:t>
            </a:r>
          </a:p>
          <a:p>
            <a:pPr lvl="1" algn="just"/>
            <a:r>
              <a:rPr lang="en-US" sz="3000" dirty="0">
                <a:latin typeface="Times New Roman" panose="02020603050405020304" pitchFamily="18" charset="0"/>
                <a:cs typeface="Times New Roman" panose="02020603050405020304" pitchFamily="18" charset="0"/>
              </a:rPr>
              <a:t>Add security wrappers to components, including the disablement of unnecessary functionalities.</a:t>
            </a:r>
            <a:endParaRPr lang="el-GR" sz="3000" dirty="0">
              <a:latin typeface="Times New Roman" panose="02020603050405020304" pitchFamily="18" charset="0"/>
              <a:cs typeface="Times New Roman" panose="02020603050405020304" pitchFamily="18" charset="0"/>
            </a:endParaRPr>
          </a:p>
          <a:p>
            <a:endParaRPr lang="el-GR" dirty="0"/>
          </a:p>
        </p:txBody>
      </p:sp>
      <p:graphicFrame>
        <p:nvGraphicFramePr>
          <p:cNvPr id="4" name="Γράφημα 3">
            <a:extLst>
              <a:ext uri="{FF2B5EF4-FFF2-40B4-BE49-F238E27FC236}">
                <a16:creationId xmlns:a16="http://schemas.microsoft.com/office/drawing/2014/main" id="{50C1756F-401A-441F-8C91-6CB217250D91}"/>
              </a:ext>
            </a:extLst>
          </p:cNvPr>
          <p:cNvGraphicFramePr/>
          <p:nvPr>
            <p:extLst>
              <p:ext uri="{D42A27DB-BD31-4B8C-83A1-F6EECF244321}">
                <p14:modId xmlns:p14="http://schemas.microsoft.com/office/powerpoint/2010/main" val="1170309447"/>
              </p:ext>
            </p:extLst>
          </p:nvPr>
        </p:nvGraphicFramePr>
        <p:xfrm>
          <a:off x="8243702" y="3258104"/>
          <a:ext cx="3278379" cy="15361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478672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Σχιστόλιθος">
  <a:themeElements>
    <a:clrScheme name="Σχιστόλιθος">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Σχιστόλιθος">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Σχιστόλιθος">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TM04033929[[fn=Σχιστόλιθος]]</Template>
  <TotalTime>1159</TotalTime>
  <Words>3188</Words>
  <Application>Microsoft Office PowerPoint</Application>
  <PresentationFormat>Ευρεία οθόνη</PresentationFormat>
  <Paragraphs>206</Paragraphs>
  <Slides>14</Slides>
  <Notes>0</Notes>
  <HiddenSlides>0</HiddenSlides>
  <MMClips>0</MMClips>
  <ScaleCrop>false</ScaleCrop>
  <HeadingPairs>
    <vt:vector size="6" baseType="variant">
      <vt:variant>
        <vt:lpstr>Γραμματοσειρές που χρησιμοποιούνται</vt:lpstr>
      </vt:variant>
      <vt:variant>
        <vt:i4>6</vt:i4>
      </vt:variant>
      <vt:variant>
        <vt:lpstr>Θέμα</vt:lpstr>
      </vt:variant>
      <vt:variant>
        <vt:i4>1</vt:i4>
      </vt:variant>
      <vt:variant>
        <vt:lpstr>Τίτλοι διαφανειών</vt:lpstr>
      </vt:variant>
      <vt:variant>
        <vt:i4>14</vt:i4>
      </vt:variant>
    </vt:vector>
  </HeadingPairs>
  <TitlesOfParts>
    <vt:vector size="21" baseType="lpstr">
      <vt:lpstr>Calibri</vt:lpstr>
      <vt:lpstr>Calisto MT</vt:lpstr>
      <vt:lpstr>Roboto Mono</vt:lpstr>
      <vt:lpstr>Times New Roman</vt:lpstr>
      <vt:lpstr>Tisa Offc Serif Pro</vt:lpstr>
      <vt:lpstr>Wingdings 2</vt:lpstr>
      <vt:lpstr>Σχιστόλιθος</vt:lpstr>
      <vt:lpstr>Παρουσίαση του PowerPoint</vt:lpstr>
      <vt:lpstr>Παρουσίαση του PowerPoint</vt:lpstr>
      <vt:lpstr>Παρουσίαση του PowerPoint</vt:lpstr>
      <vt:lpstr>Παρουσίαση του PowerPoint</vt:lpstr>
      <vt:lpstr>A2:2021 –Cryptographic Failures  A3:2017-Sensitive Data Exposure</vt:lpstr>
      <vt:lpstr>A3:2021 – Injection  A1:2017-Injection &amp; A7:2017-XSS </vt:lpstr>
      <vt:lpstr>A04:2021 – Insecure Design   </vt:lpstr>
      <vt:lpstr>Παρουσίαση του PowerPoint</vt:lpstr>
      <vt:lpstr>A06:2021 – Vulnerable and Outdated Components  A09:2017 - Using Components with Known Vulnerabilities </vt:lpstr>
      <vt:lpstr>Παρουσίαση του PowerPoint</vt:lpstr>
      <vt:lpstr>A8:2021- Software and Data Integrity Failures  A8:2017-Insecure Deserialization</vt:lpstr>
      <vt:lpstr>A09:2021 – Security Logging and Monitoring Failures  A10:2017 - Insufficient Logging &amp; Monitoring  </vt:lpstr>
      <vt:lpstr>A10:2021 – Server-Side Request Forgery (SSRF) </vt:lpstr>
      <vt:lpstr>Bibliography: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Λυδία Αθανασίου</dc:creator>
  <cp:lastModifiedBy>Λυδία Αθανασίου</cp:lastModifiedBy>
  <cp:revision>295</cp:revision>
  <dcterms:created xsi:type="dcterms:W3CDTF">2021-11-14T15:53:23Z</dcterms:created>
  <dcterms:modified xsi:type="dcterms:W3CDTF">2021-12-06T12:00:02Z</dcterms:modified>
</cp:coreProperties>
</file>